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0"/>
  </p:notesMasterIdLst>
  <p:sldIdLst>
    <p:sldId id="256" r:id="rId2"/>
    <p:sldId id="564" r:id="rId3"/>
    <p:sldId id="565" r:id="rId4"/>
    <p:sldId id="566" r:id="rId5"/>
    <p:sldId id="567" r:id="rId6"/>
    <p:sldId id="699" r:id="rId7"/>
    <p:sldId id="263" r:id="rId8"/>
    <p:sldId id="384" r:id="rId9"/>
    <p:sldId id="515" r:id="rId10"/>
    <p:sldId id="679" r:id="rId11"/>
    <p:sldId id="680" r:id="rId12"/>
    <p:sldId id="425" r:id="rId13"/>
    <p:sldId id="568" r:id="rId14"/>
    <p:sldId id="569" r:id="rId15"/>
    <p:sldId id="570" r:id="rId16"/>
    <p:sldId id="571" r:id="rId17"/>
    <p:sldId id="573" r:id="rId18"/>
    <p:sldId id="574" r:id="rId19"/>
    <p:sldId id="575" r:id="rId20"/>
    <p:sldId id="576" r:id="rId21"/>
    <p:sldId id="577" r:id="rId22"/>
    <p:sldId id="578" r:id="rId23"/>
    <p:sldId id="579" r:id="rId24"/>
    <p:sldId id="580" r:id="rId25"/>
    <p:sldId id="581" r:id="rId26"/>
    <p:sldId id="582" r:id="rId27"/>
    <p:sldId id="583" r:id="rId28"/>
    <p:sldId id="584" r:id="rId29"/>
    <p:sldId id="585" r:id="rId30"/>
    <p:sldId id="436" r:id="rId31"/>
    <p:sldId id="586" r:id="rId32"/>
    <p:sldId id="587" r:id="rId33"/>
    <p:sldId id="588" r:id="rId34"/>
    <p:sldId id="590" r:id="rId35"/>
    <p:sldId id="591" r:id="rId36"/>
    <p:sldId id="592" r:id="rId37"/>
    <p:sldId id="593" r:id="rId38"/>
    <p:sldId id="594" r:id="rId39"/>
    <p:sldId id="595" r:id="rId40"/>
    <p:sldId id="596" r:id="rId41"/>
    <p:sldId id="597" r:id="rId42"/>
    <p:sldId id="598" r:id="rId43"/>
    <p:sldId id="599" r:id="rId44"/>
    <p:sldId id="600" r:id="rId45"/>
    <p:sldId id="601" r:id="rId46"/>
    <p:sldId id="602" r:id="rId47"/>
    <p:sldId id="603" r:id="rId48"/>
    <p:sldId id="604" r:id="rId49"/>
    <p:sldId id="605" r:id="rId50"/>
    <p:sldId id="606" r:id="rId51"/>
    <p:sldId id="607" r:id="rId52"/>
    <p:sldId id="608" r:id="rId53"/>
    <p:sldId id="609" r:id="rId54"/>
    <p:sldId id="610" r:id="rId55"/>
    <p:sldId id="611" r:id="rId56"/>
    <p:sldId id="612" r:id="rId57"/>
    <p:sldId id="613" r:id="rId58"/>
    <p:sldId id="615" r:id="rId59"/>
    <p:sldId id="616" r:id="rId60"/>
    <p:sldId id="617" r:id="rId61"/>
    <p:sldId id="618" r:id="rId62"/>
    <p:sldId id="619" r:id="rId63"/>
    <p:sldId id="620" r:id="rId64"/>
    <p:sldId id="621" r:id="rId65"/>
    <p:sldId id="622" r:id="rId66"/>
    <p:sldId id="623" r:id="rId67"/>
    <p:sldId id="624" r:id="rId68"/>
    <p:sldId id="625" r:id="rId69"/>
    <p:sldId id="626" r:id="rId70"/>
    <p:sldId id="627" r:id="rId71"/>
    <p:sldId id="628" r:id="rId72"/>
    <p:sldId id="629" r:id="rId73"/>
    <p:sldId id="630" r:id="rId74"/>
    <p:sldId id="631" r:id="rId75"/>
    <p:sldId id="632" r:id="rId76"/>
    <p:sldId id="633" r:id="rId77"/>
    <p:sldId id="634" r:id="rId78"/>
    <p:sldId id="635" r:id="rId79"/>
    <p:sldId id="636" r:id="rId80"/>
    <p:sldId id="637" r:id="rId81"/>
    <p:sldId id="638" r:id="rId82"/>
    <p:sldId id="639" r:id="rId83"/>
    <p:sldId id="640" r:id="rId84"/>
    <p:sldId id="641" r:id="rId85"/>
    <p:sldId id="642" r:id="rId86"/>
    <p:sldId id="643" r:id="rId87"/>
    <p:sldId id="644" r:id="rId88"/>
    <p:sldId id="645" r:id="rId89"/>
    <p:sldId id="646" r:id="rId90"/>
    <p:sldId id="647" r:id="rId91"/>
    <p:sldId id="648" r:id="rId92"/>
    <p:sldId id="650" r:id="rId93"/>
    <p:sldId id="652" r:id="rId94"/>
    <p:sldId id="653" r:id="rId95"/>
    <p:sldId id="654" r:id="rId96"/>
    <p:sldId id="655" r:id="rId97"/>
    <p:sldId id="656" r:id="rId98"/>
    <p:sldId id="657" r:id="rId99"/>
    <p:sldId id="658" r:id="rId100"/>
    <p:sldId id="659" r:id="rId101"/>
    <p:sldId id="440" r:id="rId102"/>
    <p:sldId id="660" r:id="rId103"/>
    <p:sldId id="662" r:id="rId104"/>
    <p:sldId id="663" r:id="rId105"/>
    <p:sldId id="664" r:id="rId106"/>
    <p:sldId id="665" r:id="rId107"/>
    <p:sldId id="666" r:id="rId108"/>
    <p:sldId id="667" r:id="rId109"/>
    <p:sldId id="681" r:id="rId110"/>
    <p:sldId id="682" r:id="rId111"/>
    <p:sldId id="683" r:id="rId112"/>
    <p:sldId id="684" r:id="rId113"/>
    <p:sldId id="685" r:id="rId114"/>
    <p:sldId id="686" r:id="rId115"/>
    <p:sldId id="687" r:id="rId116"/>
    <p:sldId id="688" r:id="rId117"/>
    <p:sldId id="690" r:id="rId118"/>
    <p:sldId id="691" r:id="rId119"/>
    <p:sldId id="692" r:id="rId120"/>
    <p:sldId id="693" r:id="rId121"/>
    <p:sldId id="694" r:id="rId122"/>
    <p:sldId id="695" r:id="rId123"/>
    <p:sldId id="696" r:id="rId124"/>
    <p:sldId id="697" r:id="rId125"/>
    <p:sldId id="698" r:id="rId126"/>
    <p:sldId id="677" r:id="rId127"/>
    <p:sldId id="678" r:id="rId128"/>
    <p:sldId id="379" r:id="rId129"/>
  </p:sldIdLst>
  <p:sldSz cx="12192000" cy="6858000"/>
  <p:notesSz cx="6858000" cy="9144000"/>
  <p:embeddedFontLst>
    <p:embeddedFont>
      <p:font typeface="黑体" panose="02010609060101010101" pitchFamily="49" charset="-122"/>
      <p:regular r:id="rId131"/>
    </p:embeddedFont>
    <p:embeddedFont>
      <p:font typeface="华文宋体" panose="02010600040101010101" pitchFamily="2" charset="-122"/>
      <p:regular r:id="rId132"/>
    </p:embeddedFont>
    <p:embeddedFont>
      <p:font typeface="微软雅黑" panose="020B0503020204020204" pitchFamily="34" charset="-122"/>
      <p:regular r:id="rId133"/>
      <p:bold r:id="rId134"/>
    </p:embeddedFont>
    <p:embeddedFont>
      <p:font typeface="Calibri" panose="020F0502020204030204" pitchFamily="34" charset="0"/>
      <p:regular r:id="rId135"/>
      <p:bold r:id="rId136"/>
      <p:italic r:id="rId137"/>
      <p:boldItalic r:id="rId138"/>
    </p:embeddedFont>
    <p:embeddedFont>
      <p:font typeface="Verdana" panose="020B0604030504040204" pitchFamily="34" charset="0"/>
      <p:regular r:id="rId139"/>
      <p:bold r:id="rId140"/>
      <p:italic r:id="rId141"/>
      <p:boldItalic r:id="rId142"/>
    </p:embeddedFont>
    <p:embeddedFont>
      <p:font typeface="Calibri Light" panose="020F0302020204030204" pitchFamily="34" charset="0"/>
      <p:regular r:id="rId143"/>
      <p:italic r:id="rId144"/>
    </p:embeddedFont>
    <p:embeddedFont>
      <p:font typeface="Tahoma" panose="020B0604030504040204" pitchFamily="34" charset="0"/>
      <p:regular r:id="rId145"/>
      <p:bold r:id="rId146"/>
    </p:embeddedFont>
    <p:embeddedFont>
      <p:font typeface="Berlin Sans FB Demi" panose="020E0802020502020306" pitchFamily="34" charset="0"/>
      <p:bold r:id="rId147"/>
    </p:embeddedFont>
    <p:embeddedFont>
      <p:font typeface="隶书" panose="02010509060101010101" pitchFamily="49" charset="-122"/>
      <p:regular r:id="rId148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94" userDrawn="1">
          <p15:clr>
            <a:srgbClr val="A4A3A4"/>
          </p15:clr>
        </p15:guide>
        <p15:guide id="2" pos="325" userDrawn="1">
          <p15:clr>
            <a:srgbClr val="A4A3A4"/>
          </p15:clr>
        </p15:guide>
        <p15:guide id="3" orient="horz" pos="4065" userDrawn="1">
          <p15:clr>
            <a:srgbClr val="A4A3A4"/>
          </p15:clr>
        </p15:guide>
        <p15:guide id="4" pos="7106" userDrawn="1">
          <p15:clr>
            <a:srgbClr val="A4A3A4"/>
          </p15:clr>
        </p15:guide>
        <p15:guide id="5" pos="189" userDrawn="1">
          <p15:clr>
            <a:srgbClr val="A4A3A4"/>
          </p15:clr>
        </p15:guide>
        <p15:guide id="6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3188"/>
    <a:srgbClr val="BE1007"/>
    <a:srgbClr val="BF6D07"/>
    <a:srgbClr val="0D0D0D"/>
    <a:srgbClr val="404040"/>
    <a:srgbClr val="F5F5F5"/>
    <a:srgbClr val="F93D32"/>
    <a:srgbClr val="202022"/>
    <a:srgbClr val="5A9ED6"/>
    <a:srgbClr val="F1F1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93D81CF-94F2-401A-BA57-92F5A7B2D0C5}" styleName="中度样式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06" autoAdjust="0"/>
    <p:restoredTop sz="85316" autoAdjust="0"/>
  </p:normalViewPr>
  <p:slideViewPr>
    <p:cSldViewPr snapToGrid="0" showGuides="1">
      <p:cViewPr varScale="1">
        <p:scale>
          <a:sx n="38" d="100"/>
          <a:sy n="38" d="100"/>
        </p:scale>
        <p:origin x="1110" y="42"/>
      </p:cViewPr>
      <p:guideLst>
        <p:guide orient="horz" pos="1094"/>
        <p:guide pos="325"/>
        <p:guide orient="horz" pos="4065"/>
        <p:guide pos="7106"/>
        <p:guide pos="189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7" d="100"/>
        <a:sy n="87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font" Target="fonts/font8.fntdata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presProps" Target="presProps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font" Target="fonts/font4.fntdata"/><Relationship Id="rId139" Type="http://schemas.openxmlformats.org/officeDocument/2006/relationships/font" Target="fonts/font9.fntdata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viewProps" Target="viewProps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font" Target="fonts/font10.fntdata"/><Relationship Id="rId145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notesMaster" Target="notesMasters/notesMaster1.xml"/><Relationship Id="rId135" Type="http://schemas.openxmlformats.org/officeDocument/2006/relationships/font" Target="fonts/font5.fntdata"/><Relationship Id="rId151" Type="http://schemas.openxmlformats.org/officeDocument/2006/relationships/theme" Target="theme/theme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font" Target="fonts/font11.fntdata"/><Relationship Id="rId146" Type="http://schemas.openxmlformats.org/officeDocument/2006/relationships/font" Target="fonts/font16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font" Target="fonts/font1.fntdata"/><Relationship Id="rId136" Type="http://schemas.openxmlformats.org/officeDocument/2006/relationships/font" Target="fonts/font6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font" Target="fonts/font17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font" Target="fonts/font12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font" Target="fonts/font7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font" Target="fonts/font2.fntdata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font" Target="fonts/font13.fntdata"/><Relationship Id="rId148" Type="http://schemas.openxmlformats.org/officeDocument/2006/relationships/font" Target="fonts/font1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font" Target="fonts/font3.fntdata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font" Target="fonts/font14.fntdata"/><Relationship Id="rId90" Type="http://schemas.openxmlformats.org/officeDocument/2006/relationships/slide" Target="slides/slide89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2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4C0826-6BC5-4534-8F91-2515044AF1B8}" type="datetimeFigureOut">
              <a:rPr lang="zh-CN" altLang="en-US" smtClean="0"/>
              <a:t>2017/1/16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54993C-2851-4B37-8A50-837DDC8B7B4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95577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业务边界就是前面选定的组织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DB9895-7A6E-44E3-810E-C8FBEE467FCB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18633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DB9895-7A6E-44E3-810E-C8FBEE467FCB}" type="slidenum">
              <a:rPr lang="zh-CN" altLang="en-US" smtClean="0"/>
              <a:pPr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6017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DB9895-7A6E-44E3-810E-C8FBEE467FCB}" type="slidenum">
              <a:rPr lang="zh-CN" altLang="en-US" smtClean="0"/>
              <a:pPr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75195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所有指向系统的都是主执行者</a:t>
            </a:r>
            <a:endParaRPr lang="en-US" altLang="zh-CN" dirty="0"/>
          </a:p>
          <a:p>
            <a:r>
              <a:rPr lang="zh-CN" altLang="en-US" dirty="0"/>
              <a:t>所有系统指向的都是辅执行者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DB9895-7A6E-44E3-810E-C8FBEE467FCB}" type="slidenum">
              <a:rPr lang="zh-CN" altLang="en-US" smtClean="0"/>
              <a:pPr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28061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939C41-7492-4BE1-8667-BA222208939A}" type="slidenum">
              <a:rPr lang="zh-CN" altLang="en-US" smtClean="0"/>
              <a:pPr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09416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54993C-2851-4B37-8A50-837DDC8B7B44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38777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指向系统的箭头就是用例或组成用例的步骤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DB9895-7A6E-44E3-810E-C8FBEE467FCB}" type="slidenum">
              <a:rPr lang="zh-CN" altLang="en-US" smtClean="0"/>
              <a:pPr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31018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DB9895-7A6E-44E3-810E-C8FBEE467FCB}" type="slidenum">
              <a:rPr lang="zh-CN" altLang="en-US" smtClean="0"/>
              <a:pPr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65907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DB9895-7A6E-44E3-810E-C8FBEE467FCB}" type="slidenum">
              <a:rPr lang="zh-CN" altLang="en-US" smtClean="0"/>
              <a:pPr/>
              <a:t>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665342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DB9895-7A6E-44E3-810E-C8FBEE467FCB}" type="slidenum">
              <a:rPr lang="zh-CN" altLang="en-US" smtClean="0"/>
              <a:pPr/>
              <a:t>61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965841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愿景应该清晰的写出来，并被参与项目的每一个人共享。缺乏清晰、共享的愿景往往是项目失败的主要原因。缺乏愿景，使得需求的范围无法得到控制，好像系统这个也可以做，那个也可以做。画出了一张漂漂亮亮的用例图，只是达到了形式上的正确。图上的用例都是合理的吗？是不是所有的用例都能追溯到愿景目标？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DB9895-7A6E-44E3-810E-C8FBEE467FCB}" type="slidenum">
              <a:rPr lang="zh-CN" altLang="en-US" smtClean="0"/>
              <a:pPr/>
              <a:t>66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55945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DB9895-7A6E-44E3-810E-C8FBEE467FCB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300366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用例图只是在总体上大致描述了系统所能提供的各种服务，让我们对于系统的功能有一个总体的认识。除此之外，我们还需要描述每一个有例的详细信息，这些信息包含在用例规约中，用例模型是由用例图和每一个用例的详细描述</a:t>
            </a:r>
            <a:r>
              <a:rPr lang="en-US" altLang="zh-CN" dirty="0"/>
              <a:t>――</a:t>
            </a:r>
            <a:r>
              <a:rPr lang="zh-CN" altLang="en-US" dirty="0"/>
              <a:t>用例规约所组成的。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DB9895-7A6E-44E3-810E-C8FBEE467FCB}" type="slidenum">
              <a:rPr lang="zh-CN" altLang="en-US" smtClean="0"/>
              <a:pPr/>
              <a:t>70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107216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采用附件所示的屏幕格式</a:t>
            </a:r>
            <a:endParaRPr lang="en-US" altLang="zh-CN" dirty="0"/>
          </a:p>
          <a:p>
            <a:r>
              <a:rPr lang="zh-CN" altLang="en-US" dirty="0"/>
              <a:t>工资单采用附件所示的格式</a:t>
            </a:r>
            <a:endParaRPr lang="en-US" altLang="zh-CN" dirty="0"/>
          </a:p>
          <a:p>
            <a:r>
              <a:rPr lang="zh-CN" altLang="en-US" dirty="0"/>
              <a:t>系统为了验收需采用</a:t>
            </a:r>
            <a:r>
              <a:rPr lang="en-US" altLang="zh-CN" dirty="0"/>
              <a:t>java</a:t>
            </a:r>
            <a:r>
              <a:rPr lang="zh-CN" altLang="en-US" dirty="0"/>
              <a:t>语言</a:t>
            </a:r>
            <a:endParaRPr lang="en-US" altLang="zh-CN" dirty="0"/>
          </a:p>
          <a:p>
            <a:r>
              <a:rPr lang="zh-CN" altLang="en-US" dirty="0"/>
              <a:t>系统应允许分步在各地的多个用户并发使用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DB9895-7A6E-44E3-810E-C8FBEE467FCB}" type="slidenum">
              <a:rPr lang="zh-CN" altLang="en-US" smtClean="0"/>
              <a:pPr/>
              <a:t>91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133282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DB9895-7A6E-44E3-810E-C8FBEE467FCB}" type="slidenum">
              <a:rPr lang="zh-CN" altLang="en-US" smtClean="0"/>
              <a:pPr/>
              <a:t>94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692827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DB9895-7A6E-44E3-810E-C8FBEE467FCB}" type="slidenum">
              <a:rPr lang="zh-CN" altLang="en-US" smtClean="0"/>
              <a:pPr/>
              <a:t>103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752878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4412" cy="3429000"/>
          </a:xfrm>
          <a:ln/>
        </p:spPr>
      </p:sp>
      <p:sp>
        <p:nvSpPr>
          <p:cNvPr id="655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4988"/>
            <a:ext cx="5486400" cy="4113212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102895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4412" cy="3429000"/>
          </a:xfrm>
          <a:ln/>
        </p:spPr>
      </p:sp>
      <p:sp>
        <p:nvSpPr>
          <p:cNvPr id="655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4988"/>
            <a:ext cx="5486400" cy="4113212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395017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4412" cy="3429000"/>
          </a:xfrm>
          <a:ln/>
        </p:spPr>
      </p:sp>
      <p:sp>
        <p:nvSpPr>
          <p:cNvPr id="655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4988"/>
            <a:ext cx="5486400" cy="4113212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270393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0659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70660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FC8CE6C0-3F7F-4686-B5A8-63B96F258DCF}" type="slidenum">
              <a:rPr lang="zh-CN" altLang="en-US" sz="1200"/>
              <a:pPr/>
              <a:t>120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219865879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4412" cy="3429000"/>
          </a:xfrm>
          <a:ln/>
        </p:spPr>
      </p:sp>
      <p:sp>
        <p:nvSpPr>
          <p:cNvPr id="655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4988"/>
            <a:ext cx="5486400" cy="4113212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458239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4412" cy="3429000"/>
          </a:xfrm>
          <a:ln/>
        </p:spPr>
      </p:sp>
      <p:sp>
        <p:nvSpPr>
          <p:cNvPr id="655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4988"/>
            <a:ext cx="5486400" cy="4113212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33101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zh-CN" altLang="en-US" dirty="0"/>
              <a:t>域建模比普通的项目术语表优良的地方体现在：以</a:t>
            </a:r>
            <a:r>
              <a:rPr lang="zh-CN" altLang="en-US" dirty="0">
                <a:solidFill>
                  <a:srgbClr val="FF0000"/>
                </a:solidFill>
              </a:rPr>
              <a:t>图示</a:t>
            </a:r>
            <a:r>
              <a:rPr lang="zh-CN" altLang="en-US" dirty="0"/>
              <a:t>化的方式清晰地显示出不同术语间的关系。</a:t>
            </a:r>
            <a:endParaRPr lang="en-US" altLang="zh-CN" dirty="0"/>
          </a:p>
          <a:p>
            <a:pPr lvl="0">
              <a:spcBef>
                <a:spcPts val="0"/>
              </a:spcBef>
            </a:pPr>
            <a:r>
              <a:rPr lang="zh-CN" altLang="en-US" dirty="0"/>
              <a:t>域模型图将通过不断修正完善逐步演化为最终的静态类图</a:t>
            </a:r>
            <a:r>
              <a:rPr lang="zh-CN" altLang="en-US" sz="1100" b="1" dirty="0">
                <a:latin typeface="微软雅黑" pitchFamily="34" charset="-122"/>
                <a:ea typeface="微软雅黑" pitchFamily="34" charset="-122"/>
              </a:rPr>
              <a:t>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DB9895-7A6E-44E3-810E-C8FBEE467FCB}" type="slidenum">
              <a:rPr lang="zh-CN" altLang="en-US" smtClean="0"/>
              <a:pPr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70266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复核时发现的问题可迭代完善。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DB9895-7A6E-44E3-810E-C8FBEE467FCB}" type="slidenum">
              <a:rPr lang="zh-CN" altLang="en-US" smtClean="0"/>
              <a:pPr/>
              <a:t>127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04819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zh-CN" altLang="en-US" dirty="0"/>
              <a:t>以上是我们以一般性地税的业务信息系统为例，根据对信息系统的设计思路，提出的税务领域模型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DB9895-7A6E-44E3-810E-C8FBEE467FCB}" type="slidenum">
              <a:rPr lang="zh-CN" altLang="en-US" smtClean="0"/>
              <a:pPr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42299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DB9895-7A6E-44E3-810E-C8FBEE467FCB}" type="slidenum">
              <a:rPr lang="zh-CN" altLang="en-US" smtClean="0"/>
              <a:pPr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16555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认为领域模型它是一个分析模型，帮助系统分析人员、用户认识现实业务的工具，描述的是业务中涉及到的实体及其相互之间的关系，它是需求分析的产物，与问题域相关。领域模型是需求分析人员与用户交流的有力工具，是需求分析人员与用户共同理解的概念，是彼此之间交流的语言。而数据模型是系统设计、实现的一部分，描述的是对用户需求在数据结构上的实现，仅此而已。当然数据模型中的概念模型设计与领域模型类似，缺乏的是实体之间更广泛的关系描述。 </a:t>
            </a:r>
          </a:p>
          <a:p>
            <a:r>
              <a:rPr lang="zh-CN" altLang="en-US" dirty="0"/>
              <a:t>　　通常大家会考虑数据怎么存放的问题，我的理解是领域模型设计期间不用考虑数据的存放问题，只考虑业务描述中涉及的实体以及实体之间的关系。 </a:t>
            </a:r>
          </a:p>
          <a:p>
            <a:r>
              <a:rPr lang="zh-CN" altLang="en-US" dirty="0"/>
              <a:t>　　实体之间的关系，很多书都讲了，无非是泛化、依赖和关联，关联又分了一般关联、聚合、组合等等，我这里就不列了。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DB9895-7A6E-44E3-810E-C8FBEE467FCB}" type="slidenum">
              <a:rPr lang="zh-CN" altLang="en-US" smtClean="0"/>
              <a:pPr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94518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业务用例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顾客与企业组织的交互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  <a:endParaRPr lang="en-US" altLang="zh-CN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系统用例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用户与信息系统的交互</a:t>
            </a:r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  <a:endParaRPr lang="zh-CN" alt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DB9895-7A6E-44E3-810E-C8FBEE467FCB}" type="slidenum">
              <a:rPr lang="zh-CN" altLang="en-US" smtClean="0"/>
              <a:pPr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94045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系统被一个边界包裹着，系统之外说明参与者和系统之间有明确的边界，参与者只能存在于边界之外，边界之内的所有人和事物都不是参与者。</a:t>
            </a:r>
            <a:endParaRPr lang="en-US" altLang="zh-CN" dirty="0"/>
          </a:p>
          <a:p>
            <a:r>
              <a:rPr lang="zh-CN" altLang="en-US" dirty="0"/>
              <a:t>一提到参与者，必须想到系统边界的存在，否则参与者就是可疑的。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939C41-7492-4BE1-8667-BA222208939A}" type="slidenum">
              <a:rPr lang="zh-CN" altLang="en-US" smtClean="0"/>
              <a:pPr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88983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主执行者通常在用例左侧，辅执行者通常在用例右侧。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DB9895-7A6E-44E3-810E-C8FBEE467FCB}" type="slidenum">
              <a:rPr lang="zh-CN" altLang="en-US" smtClean="0"/>
              <a:pPr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92382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B7E276-A276-4CB5-8D98-2DEF33258381}" type="datetimeFigureOut">
              <a:rPr lang="zh-CN" altLang="en-US" smtClean="0"/>
              <a:t>2017/1/16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69E3093-0765-4895-88A4-AF75987BE62B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0" y="6555346"/>
            <a:ext cx="12192000" cy="302654"/>
          </a:xfrm>
          <a:prstGeom prst="rect">
            <a:avLst/>
          </a:prstGeom>
          <a:gradFill>
            <a:gsLst>
              <a:gs pos="0">
                <a:srgbClr val="404040"/>
              </a:gs>
              <a:gs pos="94000">
                <a:srgbClr val="0D0D0D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 8"/>
          <p:cNvSpPr/>
          <p:nvPr userDrawn="1"/>
        </p:nvSpPr>
        <p:spPr>
          <a:xfrm>
            <a:off x="0" y="6465194"/>
            <a:ext cx="2305316" cy="392806"/>
          </a:xfrm>
          <a:custGeom>
            <a:avLst/>
            <a:gdLst>
              <a:gd name="connsiteX0" fmla="*/ 0 w 2305316"/>
              <a:gd name="connsiteY0" fmla="*/ 0 h 392806"/>
              <a:gd name="connsiteX1" fmla="*/ 2305316 w 2305316"/>
              <a:gd name="connsiteY1" fmla="*/ 0 h 392806"/>
              <a:gd name="connsiteX2" fmla="*/ 2163649 w 2305316"/>
              <a:gd name="connsiteY2" fmla="*/ 392806 h 392806"/>
              <a:gd name="connsiteX3" fmla="*/ 0 w 2305316"/>
              <a:gd name="connsiteY3" fmla="*/ 392806 h 392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5316" h="392806">
                <a:moveTo>
                  <a:pt x="0" y="0"/>
                </a:moveTo>
                <a:lnTo>
                  <a:pt x="2305316" y="0"/>
                </a:lnTo>
                <a:lnTo>
                  <a:pt x="2163649" y="392806"/>
                </a:lnTo>
                <a:lnTo>
                  <a:pt x="0" y="392806"/>
                </a:lnTo>
                <a:close/>
              </a:path>
            </a:pathLst>
          </a:custGeom>
          <a:gradFill flip="none" rotWithShape="1">
            <a:gsLst>
              <a:gs pos="0">
                <a:srgbClr val="F5715B"/>
              </a:gs>
              <a:gs pos="71000">
                <a:srgbClr val="B82E24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9511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B7E276-A276-4CB5-8D98-2DEF33258381}" type="datetimeFigureOut">
              <a:rPr lang="zh-CN" altLang="en-US" smtClean="0"/>
              <a:t>2017/1/16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69E3093-0765-4895-88A4-AF75987BE62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8699526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itchFamily="49" charset="-122"/>
                <a:ea typeface="隶书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pPr/>
              <a:t>2017/1/16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pPr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itchFamily="34" charset="0"/>
              <a:buChar char="•"/>
              <a:defRPr sz="2600">
                <a:latin typeface="微软雅黑" pitchFamily="34" charset="-122"/>
                <a:ea typeface="微软雅黑" pitchFamily="34" charset="-122"/>
              </a:defRPr>
            </a:lvl1pPr>
            <a:lvl2pPr>
              <a:buFont typeface="Arial" pitchFamily="34" charset="0"/>
              <a:buChar char="•"/>
              <a:defRPr sz="2400">
                <a:latin typeface="微软雅黑" pitchFamily="34" charset="-122"/>
                <a:ea typeface="微软雅黑" pitchFamily="34" charset="-122"/>
              </a:defRPr>
            </a:lvl2pPr>
            <a:lvl3pPr>
              <a:defRPr sz="2100">
                <a:latin typeface="微软雅黑" pitchFamily="34" charset="-122"/>
                <a:ea typeface="微软雅黑" pitchFamily="34" charset="-122"/>
              </a:defRPr>
            </a:lvl3pPr>
            <a:lvl4pPr>
              <a:buFont typeface="Arial" pitchFamily="34" charset="0"/>
              <a:buChar char="•"/>
              <a:defRPr sz="2000">
                <a:latin typeface="微软雅黑" pitchFamily="34" charset="-122"/>
                <a:ea typeface="微软雅黑" pitchFamily="34" charset="-122"/>
              </a:defRPr>
            </a:lvl4pPr>
            <a:lvl5pPr>
              <a:defRPr sz="1600"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069030738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itchFamily="49" charset="-122"/>
                <a:ea typeface="隶书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pPr/>
              <a:t>2017/1/16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pPr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itchFamily="34" charset="0"/>
              <a:buChar char="•"/>
              <a:defRPr sz="2600">
                <a:latin typeface="微软雅黑" pitchFamily="34" charset="-122"/>
                <a:ea typeface="微软雅黑" pitchFamily="34" charset="-122"/>
              </a:defRPr>
            </a:lvl1pPr>
            <a:lvl2pPr>
              <a:buFont typeface="Arial" pitchFamily="34" charset="0"/>
              <a:buChar char="•"/>
              <a:defRPr sz="2400">
                <a:latin typeface="微软雅黑" pitchFamily="34" charset="-122"/>
                <a:ea typeface="微软雅黑" pitchFamily="34" charset="-122"/>
              </a:defRPr>
            </a:lvl2pPr>
            <a:lvl3pPr>
              <a:defRPr sz="2100">
                <a:latin typeface="微软雅黑" pitchFamily="34" charset="-122"/>
                <a:ea typeface="微软雅黑" pitchFamily="34" charset="-122"/>
              </a:defRPr>
            </a:lvl3pPr>
            <a:lvl4pPr>
              <a:buFont typeface="Arial" pitchFamily="34" charset="0"/>
              <a:buChar char="•"/>
              <a:defRPr sz="2000">
                <a:latin typeface="微软雅黑" pitchFamily="34" charset="-122"/>
                <a:ea typeface="微软雅黑" pitchFamily="34" charset="-122"/>
              </a:defRPr>
            </a:lvl4pPr>
            <a:lvl5pPr>
              <a:defRPr sz="1600"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226622082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itchFamily="49" charset="-122"/>
                <a:ea typeface="隶书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pPr/>
              <a:t>2017/1/16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pPr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itchFamily="34" charset="0"/>
              <a:buChar char="•"/>
              <a:defRPr sz="2600">
                <a:latin typeface="微软雅黑" pitchFamily="34" charset="-122"/>
                <a:ea typeface="微软雅黑" pitchFamily="34" charset="-122"/>
              </a:defRPr>
            </a:lvl1pPr>
            <a:lvl2pPr>
              <a:buFont typeface="Arial" pitchFamily="34" charset="0"/>
              <a:buChar char="•"/>
              <a:defRPr sz="2400">
                <a:latin typeface="微软雅黑" pitchFamily="34" charset="-122"/>
                <a:ea typeface="微软雅黑" pitchFamily="34" charset="-122"/>
              </a:defRPr>
            </a:lvl2pPr>
            <a:lvl3pPr>
              <a:defRPr sz="2100">
                <a:latin typeface="微软雅黑" pitchFamily="34" charset="-122"/>
                <a:ea typeface="微软雅黑" pitchFamily="34" charset="-122"/>
              </a:defRPr>
            </a:lvl3pPr>
            <a:lvl4pPr>
              <a:buFont typeface="Arial" pitchFamily="34" charset="0"/>
              <a:buChar char="•"/>
              <a:defRPr sz="2000">
                <a:latin typeface="微软雅黑" pitchFamily="34" charset="-122"/>
                <a:ea typeface="微软雅黑" pitchFamily="34" charset="-122"/>
              </a:defRPr>
            </a:lvl4pPr>
            <a:lvl5pPr>
              <a:defRPr sz="1600"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406740847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0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itchFamily="49" charset="-122"/>
                <a:ea typeface="隶书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pPr/>
              <a:t>2017/1/16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pPr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itchFamily="34" charset="0"/>
              <a:buChar char="•"/>
              <a:defRPr sz="2600">
                <a:latin typeface="微软雅黑" pitchFamily="34" charset="-122"/>
                <a:ea typeface="微软雅黑" pitchFamily="34" charset="-122"/>
              </a:defRPr>
            </a:lvl1pPr>
            <a:lvl2pPr>
              <a:buFont typeface="Arial" pitchFamily="34" charset="0"/>
              <a:buChar char="•"/>
              <a:defRPr sz="2400">
                <a:latin typeface="微软雅黑" pitchFamily="34" charset="-122"/>
                <a:ea typeface="微软雅黑" pitchFamily="34" charset="-122"/>
              </a:defRPr>
            </a:lvl2pPr>
            <a:lvl3pPr>
              <a:defRPr sz="2100">
                <a:latin typeface="微软雅黑" pitchFamily="34" charset="-122"/>
                <a:ea typeface="微软雅黑" pitchFamily="34" charset="-122"/>
              </a:defRPr>
            </a:lvl3pPr>
            <a:lvl4pPr>
              <a:buFont typeface="Arial" pitchFamily="34" charset="0"/>
              <a:buChar char="•"/>
              <a:defRPr sz="2000">
                <a:latin typeface="微软雅黑" pitchFamily="34" charset="-122"/>
                <a:ea typeface="微软雅黑" pitchFamily="34" charset="-122"/>
              </a:defRPr>
            </a:lvl4pPr>
            <a:lvl5pPr>
              <a:defRPr sz="1600"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919700775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itchFamily="49" charset="-122"/>
                <a:ea typeface="隶书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pPr/>
              <a:t>2017/1/16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pPr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itchFamily="34" charset="0"/>
              <a:buChar char="•"/>
              <a:defRPr sz="2600">
                <a:latin typeface="微软雅黑" pitchFamily="34" charset="-122"/>
                <a:ea typeface="微软雅黑" pitchFamily="34" charset="-122"/>
              </a:defRPr>
            </a:lvl1pPr>
            <a:lvl2pPr>
              <a:buFont typeface="Arial" pitchFamily="34" charset="0"/>
              <a:buChar char="•"/>
              <a:defRPr sz="2400">
                <a:latin typeface="微软雅黑" pitchFamily="34" charset="-122"/>
                <a:ea typeface="微软雅黑" pitchFamily="34" charset="-122"/>
              </a:defRPr>
            </a:lvl2pPr>
            <a:lvl3pPr>
              <a:defRPr sz="2100">
                <a:latin typeface="微软雅黑" pitchFamily="34" charset="-122"/>
                <a:ea typeface="微软雅黑" pitchFamily="34" charset="-122"/>
              </a:defRPr>
            </a:lvl3pPr>
            <a:lvl4pPr>
              <a:buFont typeface="Arial" pitchFamily="34" charset="0"/>
              <a:buChar char="•"/>
              <a:defRPr sz="2000">
                <a:latin typeface="微软雅黑" pitchFamily="34" charset="-122"/>
                <a:ea typeface="微软雅黑" pitchFamily="34" charset="-122"/>
              </a:defRPr>
            </a:lvl4pPr>
            <a:lvl5pPr>
              <a:defRPr sz="1600"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4047652623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itchFamily="49" charset="-122"/>
                <a:ea typeface="隶书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pPr/>
              <a:t>2017/1/16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pPr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itchFamily="34" charset="0"/>
              <a:buChar char="•"/>
              <a:defRPr sz="2600">
                <a:latin typeface="微软雅黑" pitchFamily="34" charset="-122"/>
                <a:ea typeface="微软雅黑" pitchFamily="34" charset="-122"/>
              </a:defRPr>
            </a:lvl1pPr>
            <a:lvl2pPr>
              <a:buFont typeface="Arial" pitchFamily="34" charset="0"/>
              <a:buChar char="•"/>
              <a:defRPr sz="2400">
                <a:latin typeface="微软雅黑" pitchFamily="34" charset="-122"/>
                <a:ea typeface="微软雅黑" pitchFamily="34" charset="-122"/>
              </a:defRPr>
            </a:lvl2pPr>
            <a:lvl3pPr>
              <a:defRPr sz="2100">
                <a:latin typeface="微软雅黑" pitchFamily="34" charset="-122"/>
                <a:ea typeface="微软雅黑" pitchFamily="34" charset="-122"/>
              </a:defRPr>
            </a:lvl3pPr>
            <a:lvl4pPr>
              <a:buFont typeface="Arial" pitchFamily="34" charset="0"/>
              <a:buChar char="•"/>
              <a:defRPr sz="2000">
                <a:latin typeface="微软雅黑" pitchFamily="34" charset="-122"/>
                <a:ea typeface="微软雅黑" pitchFamily="34" charset="-122"/>
              </a:defRPr>
            </a:lvl4pPr>
            <a:lvl5pPr>
              <a:defRPr sz="1600"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272426109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itchFamily="49" charset="-122"/>
                <a:ea typeface="隶书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pPr/>
              <a:t>2017/1/16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pPr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itchFamily="34" charset="0"/>
              <a:buChar char="•"/>
              <a:defRPr sz="2600">
                <a:latin typeface="微软雅黑" pitchFamily="34" charset="-122"/>
                <a:ea typeface="微软雅黑" pitchFamily="34" charset="-122"/>
              </a:defRPr>
            </a:lvl1pPr>
            <a:lvl2pPr>
              <a:buFont typeface="Arial" pitchFamily="34" charset="0"/>
              <a:buChar char="•"/>
              <a:defRPr sz="2400">
                <a:latin typeface="微软雅黑" pitchFamily="34" charset="-122"/>
                <a:ea typeface="微软雅黑" pitchFamily="34" charset="-122"/>
              </a:defRPr>
            </a:lvl2pPr>
            <a:lvl3pPr>
              <a:defRPr sz="2100">
                <a:latin typeface="微软雅黑" pitchFamily="34" charset="-122"/>
                <a:ea typeface="微软雅黑" pitchFamily="34" charset="-122"/>
              </a:defRPr>
            </a:lvl3pPr>
            <a:lvl4pPr>
              <a:buFont typeface="Arial" pitchFamily="34" charset="0"/>
              <a:buChar char="•"/>
              <a:defRPr sz="2000">
                <a:latin typeface="微软雅黑" pitchFamily="34" charset="-122"/>
                <a:ea typeface="微软雅黑" pitchFamily="34" charset="-122"/>
              </a:defRPr>
            </a:lvl4pPr>
            <a:lvl5pPr>
              <a:defRPr sz="1600"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959527664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itchFamily="49" charset="-122"/>
                <a:ea typeface="隶书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pPr/>
              <a:t>2017/1/16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pPr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itchFamily="34" charset="0"/>
              <a:buChar char="•"/>
              <a:defRPr sz="2600">
                <a:latin typeface="微软雅黑" pitchFamily="34" charset="-122"/>
                <a:ea typeface="微软雅黑" pitchFamily="34" charset="-122"/>
              </a:defRPr>
            </a:lvl1pPr>
            <a:lvl2pPr>
              <a:buFont typeface="Arial" pitchFamily="34" charset="0"/>
              <a:buChar char="•"/>
              <a:defRPr sz="2400">
                <a:latin typeface="微软雅黑" pitchFamily="34" charset="-122"/>
                <a:ea typeface="微软雅黑" pitchFamily="34" charset="-122"/>
              </a:defRPr>
            </a:lvl2pPr>
            <a:lvl3pPr>
              <a:defRPr sz="2100">
                <a:latin typeface="微软雅黑" pitchFamily="34" charset="-122"/>
                <a:ea typeface="微软雅黑" pitchFamily="34" charset="-122"/>
              </a:defRPr>
            </a:lvl3pPr>
            <a:lvl4pPr>
              <a:buFont typeface="Arial" pitchFamily="34" charset="0"/>
              <a:buChar char="•"/>
              <a:defRPr sz="2000">
                <a:latin typeface="微软雅黑" pitchFamily="34" charset="-122"/>
                <a:ea typeface="微软雅黑" pitchFamily="34" charset="-122"/>
              </a:defRPr>
            </a:lvl4pPr>
            <a:lvl5pPr>
              <a:defRPr sz="1600"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661198190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0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itchFamily="49" charset="-122"/>
                <a:ea typeface="隶书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pPr/>
              <a:t>2017/1/16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pPr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itchFamily="34" charset="0"/>
              <a:buChar char="•"/>
              <a:defRPr sz="2600">
                <a:latin typeface="微软雅黑" pitchFamily="34" charset="-122"/>
                <a:ea typeface="微软雅黑" pitchFamily="34" charset="-122"/>
              </a:defRPr>
            </a:lvl1pPr>
            <a:lvl2pPr>
              <a:buFont typeface="Arial" pitchFamily="34" charset="0"/>
              <a:buChar char="•"/>
              <a:defRPr sz="2400">
                <a:latin typeface="微软雅黑" pitchFamily="34" charset="-122"/>
                <a:ea typeface="微软雅黑" pitchFamily="34" charset="-122"/>
              </a:defRPr>
            </a:lvl2pPr>
            <a:lvl3pPr>
              <a:defRPr sz="2100">
                <a:latin typeface="微软雅黑" pitchFamily="34" charset="-122"/>
                <a:ea typeface="微软雅黑" pitchFamily="34" charset="-122"/>
              </a:defRPr>
            </a:lvl3pPr>
            <a:lvl4pPr>
              <a:buFont typeface="Arial" pitchFamily="34" charset="0"/>
              <a:buChar char="•"/>
              <a:defRPr sz="2000">
                <a:latin typeface="微软雅黑" pitchFamily="34" charset="-122"/>
                <a:ea typeface="微软雅黑" pitchFamily="34" charset="-122"/>
              </a:defRPr>
            </a:lvl4pPr>
            <a:lvl5pPr>
              <a:defRPr sz="1600"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260523498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itchFamily="49" charset="-122"/>
                <a:ea typeface="隶书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pPr/>
              <a:t>2017/1/16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pPr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itchFamily="34" charset="0"/>
              <a:buChar char="•"/>
              <a:defRPr sz="2600">
                <a:latin typeface="微软雅黑" pitchFamily="34" charset="-122"/>
                <a:ea typeface="微软雅黑" pitchFamily="34" charset="-122"/>
              </a:defRPr>
            </a:lvl1pPr>
            <a:lvl2pPr>
              <a:buFont typeface="Arial" pitchFamily="34" charset="0"/>
              <a:buChar char="•"/>
              <a:defRPr sz="2400">
                <a:latin typeface="微软雅黑" pitchFamily="34" charset="-122"/>
                <a:ea typeface="微软雅黑" pitchFamily="34" charset="-122"/>
              </a:defRPr>
            </a:lvl2pPr>
            <a:lvl3pPr>
              <a:defRPr sz="2100">
                <a:latin typeface="微软雅黑" pitchFamily="34" charset="-122"/>
                <a:ea typeface="微软雅黑" pitchFamily="34" charset="-122"/>
              </a:defRPr>
            </a:lvl3pPr>
            <a:lvl4pPr>
              <a:buFont typeface="Arial" pitchFamily="34" charset="0"/>
              <a:buChar char="•"/>
              <a:defRPr sz="2000">
                <a:latin typeface="微软雅黑" pitchFamily="34" charset="-122"/>
                <a:ea typeface="微软雅黑" pitchFamily="34" charset="-122"/>
              </a:defRPr>
            </a:lvl4pPr>
            <a:lvl5pPr>
              <a:defRPr sz="1600"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6253741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B7E276-A276-4CB5-8D98-2DEF33258381}" type="datetimeFigureOut">
              <a:rPr lang="zh-CN" altLang="en-US" smtClean="0"/>
              <a:t>2017/1/16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69E3093-0765-4895-88A4-AF75987BE62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8890067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itchFamily="49" charset="-122"/>
                <a:ea typeface="隶书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pPr/>
              <a:t>2017/1/16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pPr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itchFamily="34" charset="0"/>
              <a:buChar char="•"/>
              <a:defRPr sz="2600">
                <a:latin typeface="微软雅黑" pitchFamily="34" charset="-122"/>
                <a:ea typeface="微软雅黑" pitchFamily="34" charset="-122"/>
              </a:defRPr>
            </a:lvl1pPr>
            <a:lvl2pPr>
              <a:buFont typeface="Arial" pitchFamily="34" charset="0"/>
              <a:buChar char="•"/>
              <a:defRPr sz="2400">
                <a:latin typeface="微软雅黑" pitchFamily="34" charset="-122"/>
                <a:ea typeface="微软雅黑" pitchFamily="34" charset="-122"/>
              </a:defRPr>
            </a:lvl2pPr>
            <a:lvl3pPr>
              <a:defRPr sz="2100">
                <a:latin typeface="微软雅黑" pitchFamily="34" charset="-122"/>
                <a:ea typeface="微软雅黑" pitchFamily="34" charset="-122"/>
              </a:defRPr>
            </a:lvl3pPr>
            <a:lvl4pPr>
              <a:buFont typeface="Arial" pitchFamily="34" charset="0"/>
              <a:buChar char="•"/>
              <a:defRPr sz="2000">
                <a:latin typeface="微软雅黑" pitchFamily="34" charset="-122"/>
                <a:ea typeface="微软雅黑" pitchFamily="34" charset="-122"/>
              </a:defRPr>
            </a:lvl4pPr>
            <a:lvl5pPr>
              <a:defRPr sz="1600"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191114614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itchFamily="49" charset="-122"/>
                <a:ea typeface="隶书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pPr/>
              <a:t>2017/1/16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pPr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itchFamily="34" charset="0"/>
              <a:buChar char="•"/>
              <a:defRPr sz="2600">
                <a:latin typeface="微软雅黑" pitchFamily="34" charset="-122"/>
                <a:ea typeface="微软雅黑" pitchFamily="34" charset="-122"/>
              </a:defRPr>
            </a:lvl1pPr>
            <a:lvl2pPr>
              <a:buFont typeface="Arial" pitchFamily="34" charset="0"/>
              <a:buChar char="•"/>
              <a:defRPr sz="2400">
                <a:latin typeface="微软雅黑" pitchFamily="34" charset="-122"/>
                <a:ea typeface="微软雅黑" pitchFamily="34" charset="-122"/>
              </a:defRPr>
            </a:lvl2pPr>
            <a:lvl3pPr>
              <a:defRPr sz="2100">
                <a:latin typeface="微软雅黑" pitchFamily="34" charset="-122"/>
                <a:ea typeface="微软雅黑" pitchFamily="34" charset="-122"/>
              </a:defRPr>
            </a:lvl3pPr>
            <a:lvl4pPr>
              <a:buFont typeface="Arial" pitchFamily="34" charset="0"/>
              <a:buChar char="•"/>
              <a:defRPr sz="2000">
                <a:latin typeface="微软雅黑" pitchFamily="34" charset="-122"/>
                <a:ea typeface="微软雅黑" pitchFamily="34" charset="-122"/>
              </a:defRPr>
            </a:lvl4pPr>
            <a:lvl5pPr>
              <a:defRPr sz="1600"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808765725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itchFamily="49" charset="-122"/>
                <a:ea typeface="隶书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pPr/>
              <a:t>2017/1/16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pPr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itchFamily="34" charset="0"/>
              <a:buChar char="•"/>
              <a:defRPr sz="2600">
                <a:latin typeface="微软雅黑" pitchFamily="34" charset="-122"/>
                <a:ea typeface="微软雅黑" pitchFamily="34" charset="-122"/>
              </a:defRPr>
            </a:lvl1pPr>
            <a:lvl2pPr>
              <a:buFont typeface="Arial" pitchFamily="34" charset="0"/>
              <a:buChar char="•"/>
              <a:defRPr sz="2400">
                <a:latin typeface="微软雅黑" pitchFamily="34" charset="-122"/>
                <a:ea typeface="微软雅黑" pitchFamily="34" charset="-122"/>
              </a:defRPr>
            </a:lvl2pPr>
            <a:lvl3pPr>
              <a:defRPr sz="2100">
                <a:latin typeface="微软雅黑" pitchFamily="34" charset="-122"/>
                <a:ea typeface="微软雅黑" pitchFamily="34" charset="-122"/>
              </a:defRPr>
            </a:lvl3pPr>
            <a:lvl4pPr>
              <a:buFont typeface="Arial" pitchFamily="34" charset="0"/>
              <a:buChar char="•"/>
              <a:defRPr sz="2000">
                <a:latin typeface="微软雅黑" pitchFamily="34" charset="-122"/>
                <a:ea typeface="微软雅黑" pitchFamily="34" charset="-122"/>
              </a:defRPr>
            </a:lvl4pPr>
            <a:lvl5pPr>
              <a:defRPr sz="1600"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9152880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itchFamily="49" charset="-122"/>
                <a:ea typeface="隶书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pPr/>
              <a:t>2017/1/16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pPr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itchFamily="34" charset="0"/>
              <a:buChar char="•"/>
              <a:defRPr sz="2600">
                <a:latin typeface="微软雅黑" pitchFamily="34" charset="-122"/>
                <a:ea typeface="微软雅黑" pitchFamily="34" charset="-122"/>
              </a:defRPr>
            </a:lvl1pPr>
            <a:lvl2pPr>
              <a:buFont typeface="Arial" pitchFamily="34" charset="0"/>
              <a:buChar char="•"/>
              <a:defRPr sz="2400">
                <a:latin typeface="微软雅黑" pitchFamily="34" charset="-122"/>
                <a:ea typeface="微软雅黑" pitchFamily="34" charset="-122"/>
              </a:defRPr>
            </a:lvl2pPr>
            <a:lvl3pPr>
              <a:defRPr sz="2100">
                <a:latin typeface="微软雅黑" pitchFamily="34" charset="-122"/>
                <a:ea typeface="微软雅黑" pitchFamily="34" charset="-122"/>
              </a:defRPr>
            </a:lvl3pPr>
            <a:lvl4pPr>
              <a:buFont typeface="Arial" pitchFamily="34" charset="0"/>
              <a:buChar char="•"/>
              <a:defRPr sz="2000">
                <a:latin typeface="微软雅黑" pitchFamily="34" charset="-122"/>
                <a:ea typeface="微软雅黑" pitchFamily="34" charset="-122"/>
              </a:defRPr>
            </a:lvl4pPr>
            <a:lvl5pPr>
              <a:defRPr sz="1600"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1540560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itchFamily="49" charset="-122"/>
                <a:ea typeface="隶书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pPr/>
              <a:t>2017/1/16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pPr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itchFamily="34" charset="0"/>
              <a:buChar char="•"/>
              <a:defRPr sz="2600">
                <a:latin typeface="微软雅黑" pitchFamily="34" charset="-122"/>
                <a:ea typeface="微软雅黑" pitchFamily="34" charset="-122"/>
              </a:defRPr>
            </a:lvl1pPr>
            <a:lvl2pPr>
              <a:buFont typeface="Arial" pitchFamily="34" charset="0"/>
              <a:buChar char="•"/>
              <a:defRPr sz="2400">
                <a:latin typeface="微软雅黑" pitchFamily="34" charset="-122"/>
                <a:ea typeface="微软雅黑" pitchFamily="34" charset="-122"/>
              </a:defRPr>
            </a:lvl2pPr>
            <a:lvl3pPr>
              <a:defRPr sz="2100">
                <a:latin typeface="微软雅黑" pitchFamily="34" charset="-122"/>
                <a:ea typeface="微软雅黑" pitchFamily="34" charset="-122"/>
              </a:defRPr>
            </a:lvl3pPr>
            <a:lvl4pPr>
              <a:buFont typeface="Arial" pitchFamily="34" charset="0"/>
              <a:buChar char="•"/>
              <a:defRPr sz="2000">
                <a:latin typeface="微软雅黑" pitchFamily="34" charset="-122"/>
                <a:ea typeface="微软雅黑" pitchFamily="34" charset="-122"/>
              </a:defRPr>
            </a:lvl4pPr>
            <a:lvl5pPr>
              <a:defRPr sz="1600"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9164154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itchFamily="49" charset="-122"/>
                <a:ea typeface="隶书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pPr/>
              <a:t>2017/1/16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pPr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itchFamily="34" charset="0"/>
              <a:buChar char="•"/>
              <a:defRPr sz="2600">
                <a:latin typeface="微软雅黑" pitchFamily="34" charset="-122"/>
                <a:ea typeface="微软雅黑" pitchFamily="34" charset="-122"/>
              </a:defRPr>
            </a:lvl1pPr>
            <a:lvl2pPr>
              <a:buFont typeface="Arial" pitchFamily="34" charset="0"/>
              <a:buChar char="•"/>
              <a:defRPr sz="2400">
                <a:latin typeface="微软雅黑" pitchFamily="34" charset="-122"/>
                <a:ea typeface="微软雅黑" pitchFamily="34" charset="-122"/>
              </a:defRPr>
            </a:lvl2pPr>
            <a:lvl3pPr>
              <a:defRPr sz="2100">
                <a:latin typeface="微软雅黑" pitchFamily="34" charset="-122"/>
                <a:ea typeface="微软雅黑" pitchFamily="34" charset="-122"/>
              </a:defRPr>
            </a:lvl3pPr>
            <a:lvl4pPr>
              <a:buFont typeface="Arial" pitchFamily="34" charset="0"/>
              <a:buChar char="•"/>
              <a:defRPr sz="2000">
                <a:latin typeface="微软雅黑" pitchFamily="34" charset="-122"/>
                <a:ea typeface="微软雅黑" pitchFamily="34" charset="-122"/>
              </a:defRPr>
            </a:lvl4pPr>
            <a:lvl5pPr>
              <a:defRPr sz="1600"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6531417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itchFamily="49" charset="-122"/>
                <a:ea typeface="隶书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pPr/>
              <a:t>2017/1/16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pPr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itchFamily="34" charset="0"/>
              <a:buChar char="•"/>
              <a:defRPr sz="2600">
                <a:latin typeface="微软雅黑" pitchFamily="34" charset="-122"/>
                <a:ea typeface="微软雅黑" pitchFamily="34" charset="-122"/>
              </a:defRPr>
            </a:lvl1pPr>
            <a:lvl2pPr>
              <a:buFont typeface="Arial" pitchFamily="34" charset="0"/>
              <a:buChar char="•"/>
              <a:defRPr sz="2400">
                <a:latin typeface="微软雅黑" pitchFamily="34" charset="-122"/>
                <a:ea typeface="微软雅黑" pitchFamily="34" charset="-122"/>
              </a:defRPr>
            </a:lvl2pPr>
            <a:lvl3pPr>
              <a:defRPr sz="2100">
                <a:latin typeface="微软雅黑" pitchFamily="34" charset="-122"/>
                <a:ea typeface="微软雅黑" pitchFamily="34" charset="-122"/>
              </a:defRPr>
            </a:lvl3pPr>
            <a:lvl4pPr>
              <a:buFont typeface="Arial" pitchFamily="34" charset="0"/>
              <a:buChar char="•"/>
              <a:defRPr sz="2000">
                <a:latin typeface="微软雅黑" pitchFamily="34" charset="-122"/>
                <a:ea typeface="微软雅黑" pitchFamily="34" charset="-122"/>
              </a:defRPr>
            </a:lvl4pPr>
            <a:lvl5pPr>
              <a:defRPr sz="1600"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1346467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itchFamily="49" charset="-122"/>
                <a:ea typeface="隶书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pPr/>
              <a:t>2017/1/16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pPr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itchFamily="34" charset="0"/>
              <a:buChar char="•"/>
              <a:defRPr sz="2600">
                <a:latin typeface="微软雅黑" pitchFamily="34" charset="-122"/>
                <a:ea typeface="微软雅黑" pitchFamily="34" charset="-122"/>
              </a:defRPr>
            </a:lvl1pPr>
            <a:lvl2pPr>
              <a:buFont typeface="Arial" pitchFamily="34" charset="0"/>
              <a:buChar char="•"/>
              <a:defRPr sz="2400">
                <a:latin typeface="微软雅黑" pitchFamily="34" charset="-122"/>
                <a:ea typeface="微软雅黑" pitchFamily="34" charset="-122"/>
              </a:defRPr>
            </a:lvl2pPr>
            <a:lvl3pPr>
              <a:defRPr sz="2100">
                <a:latin typeface="微软雅黑" pitchFamily="34" charset="-122"/>
                <a:ea typeface="微软雅黑" pitchFamily="34" charset="-122"/>
              </a:defRPr>
            </a:lvl3pPr>
            <a:lvl4pPr>
              <a:buFont typeface="Arial" pitchFamily="34" charset="0"/>
              <a:buChar char="•"/>
              <a:defRPr sz="2000">
                <a:latin typeface="微软雅黑" pitchFamily="34" charset="-122"/>
                <a:ea typeface="微软雅黑" pitchFamily="34" charset="-122"/>
              </a:defRPr>
            </a:lvl4pPr>
            <a:lvl5pPr>
              <a:defRPr sz="1600"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23311642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itchFamily="49" charset="-122"/>
                <a:ea typeface="隶书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pPr/>
              <a:t>2017/1/16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pPr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itchFamily="34" charset="0"/>
              <a:buChar char="•"/>
              <a:defRPr sz="2600">
                <a:latin typeface="微软雅黑" pitchFamily="34" charset="-122"/>
                <a:ea typeface="微软雅黑" pitchFamily="34" charset="-122"/>
              </a:defRPr>
            </a:lvl1pPr>
            <a:lvl2pPr>
              <a:buFont typeface="Arial" pitchFamily="34" charset="0"/>
              <a:buChar char="•"/>
              <a:defRPr sz="2400">
                <a:latin typeface="微软雅黑" pitchFamily="34" charset="-122"/>
                <a:ea typeface="微软雅黑" pitchFamily="34" charset="-122"/>
              </a:defRPr>
            </a:lvl2pPr>
            <a:lvl3pPr>
              <a:defRPr sz="2100">
                <a:latin typeface="微软雅黑" pitchFamily="34" charset="-122"/>
                <a:ea typeface="微软雅黑" pitchFamily="34" charset="-122"/>
              </a:defRPr>
            </a:lvl3pPr>
            <a:lvl4pPr>
              <a:buFont typeface="Arial" pitchFamily="34" charset="0"/>
              <a:buChar char="•"/>
              <a:defRPr sz="2000">
                <a:latin typeface="微软雅黑" pitchFamily="34" charset="-122"/>
                <a:ea typeface="微软雅黑" pitchFamily="34" charset="-122"/>
              </a:defRPr>
            </a:lvl4pPr>
            <a:lvl5pPr>
              <a:defRPr sz="1600"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71196482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itchFamily="49" charset="-122"/>
                <a:ea typeface="隶书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pPr/>
              <a:t>2017/1/16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pPr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itchFamily="34" charset="0"/>
              <a:buChar char="•"/>
              <a:defRPr sz="2600">
                <a:latin typeface="微软雅黑" pitchFamily="34" charset="-122"/>
                <a:ea typeface="微软雅黑" pitchFamily="34" charset="-122"/>
              </a:defRPr>
            </a:lvl1pPr>
            <a:lvl2pPr>
              <a:buFont typeface="Arial" pitchFamily="34" charset="0"/>
              <a:buChar char="•"/>
              <a:defRPr sz="2400">
                <a:latin typeface="微软雅黑" pitchFamily="34" charset="-122"/>
                <a:ea typeface="微软雅黑" pitchFamily="34" charset="-122"/>
              </a:defRPr>
            </a:lvl2pPr>
            <a:lvl3pPr>
              <a:defRPr sz="2100">
                <a:latin typeface="微软雅黑" pitchFamily="34" charset="-122"/>
                <a:ea typeface="微软雅黑" pitchFamily="34" charset="-122"/>
              </a:defRPr>
            </a:lvl3pPr>
            <a:lvl4pPr>
              <a:buFont typeface="Arial" pitchFamily="34" charset="0"/>
              <a:buChar char="•"/>
              <a:defRPr sz="2000">
                <a:latin typeface="微软雅黑" pitchFamily="34" charset="-122"/>
                <a:ea typeface="微软雅黑" pitchFamily="34" charset="-122"/>
              </a:defRPr>
            </a:lvl4pPr>
            <a:lvl5pPr>
              <a:defRPr sz="1600"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82482404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itchFamily="49" charset="-122"/>
                <a:ea typeface="隶书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pPr/>
              <a:t>2017/1/16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pPr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itchFamily="34" charset="0"/>
              <a:buChar char="•"/>
              <a:defRPr sz="2600">
                <a:latin typeface="微软雅黑" pitchFamily="34" charset="-122"/>
                <a:ea typeface="微软雅黑" pitchFamily="34" charset="-122"/>
              </a:defRPr>
            </a:lvl1pPr>
            <a:lvl2pPr>
              <a:buFont typeface="Arial" pitchFamily="34" charset="0"/>
              <a:buChar char="•"/>
              <a:defRPr sz="2400">
                <a:latin typeface="微软雅黑" pitchFamily="34" charset="-122"/>
                <a:ea typeface="微软雅黑" pitchFamily="34" charset="-122"/>
              </a:defRPr>
            </a:lvl2pPr>
            <a:lvl3pPr>
              <a:defRPr sz="2100">
                <a:latin typeface="微软雅黑" pitchFamily="34" charset="-122"/>
                <a:ea typeface="微软雅黑" pitchFamily="34" charset="-122"/>
              </a:defRPr>
            </a:lvl3pPr>
            <a:lvl4pPr>
              <a:buFont typeface="Arial" pitchFamily="34" charset="0"/>
              <a:buChar char="•"/>
              <a:defRPr sz="2000">
                <a:latin typeface="微软雅黑" pitchFamily="34" charset="-122"/>
                <a:ea typeface="微软雅黑" pitchFamily="34" charset="-122"/>
              </a:defRPr>
            </a:lvl4pPr>
            <a:lvl5pPr>
              <a:defRPr sz="1600"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2298086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4311859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itchFamily="49" charset="-122"/>
                <a:ea typeface="隶书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pPr/>
              <a:t>2017/1/16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pPr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itchFamily="34" charset="0"/>
              <a:buChar char="•"/>
              <a:defRPr sz="2600">
                <a:latin typeface="微软雅黑" pitchFamily="34" charset="-122"/>
                <a:ea typeface="微软雅黑" pitchFamily="34" charset="-122"/>
              </a:defRPr>
            </a:lvl1pPr>
            <a:lvl2pPr>
              <a:buFont typeface="Arial" pitchFamily="34" charset="0"/>
              <a:buChar char="•"/>
              <a:defRPr sz="2400">
                <a:latin typeface="微软雅黑" pitchFamily="34" charset="-122"/>
                <a:ea typeface="微软雅黑" pitchFamily="34" charset="-122"/>
              </a:defRPr>
            </a:lvl2pPr>
            <a:lvl3pPr>
              <a:defRPr sz="2100">
                <a:latin typeface="微软雅黑" pitchFamily="34" charset="-122"/>
                <a:ea typeface="微软雅黑" pitchFamily="34" charset="-122"/>
              </a:defRPr>
            </a:lvl3pPr>
            <a:lvl4pPr>
              <a:buFont typeface="Arial" pitchFamily="34" charset="0"/>
              <a:buChar char="•"/>
              <a:defRPr sz="2000">
                <a:latin typeface="微软雅黑" pitchFamily="34" charset="-122"/>
                <a:ea typeface="微软雅黑" pitchFamily="34" charset="-122"/>
              </a:defRPr>
            </a:lvl4pPr>
            <a:lvl5pPr>
              <a:defRPr sz="1600"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12568302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itchFamily="49" charset="-122"/>
                <a:ea typeface="隶书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pPr/>
              <a:t>2017/1/16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pPr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itchFamily="34" charset="0"/>
              <a:buChar char="•"/>
              <a:defRPr sz="2600">
                <a:latin typeface="微软雅黑" pitchFamily="34" charset="-122"/>
                <a:ea typeface="微软雅黑" pitchFamily="34" charset="-122"/>
              </a:defRPr>
            </a:lvl1pPr>
            <a:lvl2pPr>
              <a:buFont typeface="Arial" pitchFamily="34" charset="0"/>
              <a:buChar char="•"/>
              <a:defRPr sz="2400">
                <a:latin typeface="微软雅黑" pitchFamily="34" charset="-122"/>
                <a:ea typeface="微软雅黑" pitchFamily="34" charset="-122"/>
              </a:defRPr>
            </a:lvl2pPr>
            <a:lvl3pPr>
              <a:defRPr sz="2100">
                <a:latin typeface="微软雅黑" pitchFamily="34" charset="-122"/>
                <a:ea typeface="微软雅黑" pitchFamily="34" charset="-122"/>
              </a:defRPr>
            </a:lvl3pPr>
            <a:lvl4pPr>
              <a:buFont typeface="Arial" pitchFamily="34" charset="0"/>
              <a:buChar char="•"/>
              <a:defRPr sz="2000">
                <a:latin typeface="微软雅黑" pitchFamily="34" charset="-122"/>
                <a:ea typeface="微软雅黑" pitchFamily="34" charset="-122"/>
              </a:defRPr>
            </a:lvl4pPr>
            <a:lvl5pPr>
              <a:defRPr sz="1600"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2106539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itchFamily="49" charset="-122"/>
                <a:ea typeface="隶书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pPr/>
              <a:t>2017/1/16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pPr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itchFamily="34" charset="0"/>
              <a:buChar char="•"/>
              <a:defRPr sz="2600">
                <a:latin typeface="微软雅黑" pitchFamily="34" charset="-122"/>
                <a:ea typeface="微软雅黑" pitchFamily="34" charset="-122"/>
              </a:defRPr>
            </a:lvl1pPr>
            <a:lvl2pPr>
              <a:buFont typeface="Arial" pitchFamily="34" charset="0"/>
              <a:buChar char="•"/>
              <a:defRPr sz="2400">
                <a:latin typeface="微软雅黑" pitchFamily="34" charset="-122"/>
                <a:ea typeface="微软雅黑" pitchFamily="34" charset="-122"/>
              </a:defRPr>
            </a:lvl2pPr>
            <a:lvl3pPr>
              <a:defRPr sz="2100">
                <a:latin typeface="微软雅黑" pitchFamily="34" charset="-122"/>
                <a:ea typeface="微软雅黑" pitchFamily="34" charset="-122"/>
              </a:defRPr>
            </a:lvl3pPr>
            <a:lvl4pPr>
              <a:buFont typeface="Arial" pitchFamily="34" charset="0"/>
              <a:buChar char="•"/>
              <a:defRPr sz="2000">
                <a:latin typeface="微软雅黑" pitchFamily="34" charset="-122"/>
                <a:ea typeface="微软雅黑" pitchFamily="34" charset="-122"/>
              </a:defRPr>
            </a:lvl4pPr>
            <a:lvl5pPr>
              <a:defRPr sz="1600"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19256037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itchFamily="49" charset="-122"/>
                <a:ea typeface="隶书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pPr/>
              <a:t>2017/1/16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pPr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itchFamily="34" charset="0"/>
              <a:buChar char="•"/>
              <a:defRPr sz="2600">
                <a:latin typeface="微软雅黑" pitchFamily="34" charset="-122"/>
                <a:ea typeface="微软雅黑" pitchFamily="34" charset="-122"/>
              </a:defRPr>
            </a:lvl1pPr>
            <a:lvl2pPr>
              <a:buFont typeface="Arial" pitchFamily="34" charset="0"/>
              <a:buChar char="•"/>
              <a:defRPr sz="2400">
                <a:latin typeface="微软雅黑" pitchFamily="34" charset="-122"/>
                <a:ea typeface="微软雅黑" pitchFamily="34" charset="-122"/>
              </a:defRPr>
            </a:lvl2pPr>
            <a:lvl3pPr>
              <a:defRPr sz="2100">
                <a:latin typeface="微软雅黑" pitchFamily="34" charset="-122"/>
                <a:ea typeface="微软雅黑" pitchFamily="34" charset="-122"/>
              </a:defRPr>
            </a:lvl3pPr>
            <a:lvl4pPr>
              <a:buFont typeface="Arial" pitchFamily="34" charset="0"/>
              <a:buChar char="•"/>
              <a:defRPr sz="2000">
                <a:latin typeface="微软雅黑" pitchFamily="34" charset="-122"/>
                <a:ea typeface="微软雅黑" pitchFamily="34" charset="-122"/>
              </a:defRPr>
            </a:lvl4pPr>
            <a:lvl5pPr>
              <a:defRPr sz="1600"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44003410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itchFamily="49" charset="-122"/>
                <a:ea typeface="隶书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pPr/>
              <a:t>2017/1/16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pPr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itchFamily="34" charset="0"/>
              <a:buChar char="•"/>
              <a:defRPr sz="2600">
                <a:latin typeface="微软雅黑" pitchFamily="34" charset="-122"/>
                <a:ea typeface="微软雅黑" pitchFamily="34" charset="-122"/>
              </a:defRPr>
            </a:lvl1pPr>
            <a:lvl2pPr>
              <a:buFont typeface="Arial" pitchFamily="34" charset="0"/>
              <a:buChar char="•"/>
              <a:defRPr sz="2400">
                <a:latin typeface="微软雅黑" pitchFamily="34" charset="-122"/>
                <a:ea typeface="微软雅黑" pitchFamily="34" charset="-122"/>
              </a:defRPr>
            </a:lvl2pPr>
            <a:lvl3pPr>
              <a:defRPr sz="2100">
                <a:latin typeface="微软雅黑" pitchFamily="34" charset="-122"/>
                <a:ea typeface="微软雅黑" pitchFamily="34" charset="-122"/>
              </a:defRPr>
            </a:lvl3pPr>
            <a:lvl4pPr>
              <a:buFont typeface="Arial" pitchFamily="34" charset="0"/>
              <a:buChar char="•"/>
              <a:defRPr sz="2000">
                <a:latin typeface="微软雅黑" pitchFamily="34" charset="-122"/>
                <a:ea typeface="微软雅黑" pitchFamily="34" charset="-122"/>
              </a:defRPr>
            </a:lvl4pPr>
            <a:lvl5pPr>
              <a:defRPr sz="1600"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40678227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itchFamily="49" charset="-122"/>
                <a:ea typeface="隶书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pPr/>
              <a:t>2017/1/16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pPr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itchFamily="34" charset="0"/>
              <a:buChar char="•"/>
              <a:defRPr sz="2600">
                <a:latin typeface="微软雅黑" pitchFamily="34" charset="-122"/>
                <a:ea typeface="微软雅黑" pitchFamily="34" charset="-122"/>
              </a:defRPr>
            </a:lvl1pPr>
            <a:lvl2pPr>
              <a:buFont typeface="Arial" pitchFamily="34" charset="0"/>
              <a:buChar char="•"/>
              <a:defRPr sz="2400">
                <a:latin typeface="微软雅黑" pitchFamily="34" charset="-122"/>
                <a:ea typeface="微软雅黑" pitchFamily="34" charset="-122"/>
              </a:defRPr>
            </a:lvl2pPr>
            <a:lvl3pPr>
              <a:defRPr sz="2100">
                <a:latin typeface="微软雅黑" pitchFamily="34" charset="-122"/>
                <a:ea typeface="微软雅黑" pitchFamily="34" charset="-122"/>
              </a:defRPr>
            </a:lvl3pPr>
            <a:lvl4pPr>
              <a:buFont typeface="Arial" pitchFamily="34" charset="0"/>
              <a:buChar char="•"/>
              <a:defRPr sz="2000">
                <a:latin typeface="微软雅黑" pitchFamily="34" charset="-122"/>
                <a:ea typeface="微软雅黑" pitchFamily="34" charset="-122"/>
              </a:defRPr>
            </a:lvl4pPr>
            <a:lvl5pPr>
              <a:defRPr sz="1600"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33411074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itchFamily="49" charset="-122"/>
                <a:ea typeface="隶书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pPr/>
              <a:t>2017/1/16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pPr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itchFamily="34" charset="0"/>
              <a:buChar char="•"/>
              <a:defRPr sz="2600">
                <a:latin typeface="微软雅黑" pitchFamily="34" charset="-122"/>
                <a:ea typeface="微软雅黑" pitchFamily="34" charset="-122"/>
              </a:defRPr>
            </a:lvl1pPr>
            <a:lvl2pPr>
              <a:buFont typeface="Arial" pitchFamily="34" charset="0"/>
              <a:buChar char="•"/>
              <a:defRPr sz="2400">
                <a:latin typeface="微软雅黑" pitchFamily="34" charset="-122"/>
                <a:ea typeface="微软雅黑" pitchFamily="34" charset="-122"/>
              </a:defRPr>
            </a:lvl2pPr>
            <a:lvl3pPr>
              <a:defRPr sz="2100">
                <a:latin typeface="微软雅黑" pitchFamily="34" charset="-122"/>
                <a:ea typeface="微软雅黑" pitchFamily="34" charset="-122"/>
              </a:defRPr>
            </a:lvl3pPr>
            <a:lvl4pPr>
              <a:buFont typeface="Arial" pitchFamily="34" charset="0"/>
              <a:buChar char="•"/>
              <a:defRPr sz="2000">
                <a:latin typeface="微软雅黑" pitchFamily="34" charset="-122"/>
                <a:ea typeface="微软雅黑" pitchFamily="34" charset="-122"/>
              </a:defRPr>
            </a:lvl4pPr>
            <a:lvl5pPr>
              <a:defRPr sz="1600"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82285321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itchFamily="49" charset="-122"/>
                <a:ea typeface="隶书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pPr/>
              <a:t>2017/1/16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pPr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itchFamily="34" charset="0"/>
              <a:buChar char="•"/>
              <a:defRPr sz="2600">
                <a:latin typeface="微软雅黑" pitchFamily="34" charset="-122"/>
                <a:ea typeface="微软雅黑" pitchFamily="34" charset="-122"/>
              </a:defRPr>
            </a:lvl1pPr>
            <a:lvl2pPr>
              <a:buFont typeface="Arial" pitchFamily="34" charset="0"/>
              <a:buChar char="•"/>
              <a:defRPr sz="2400">
                <a:latin typeface="微软雅黑" pitchFamily="34" charset="-122"/>
                <a:ea typeface="微软雅黑" pitchFamily="34" charset="-122"/>
              </a:defRPr>
            </a:lvl2pPr>
            <a:lvl3pPr>
              <a:defRPr sz="2100">
                <a:latin typeface="微软雅黑" pitchFamily="34" charset="-122"/>
                <a:ea typeface="微软雅黑" pitchFamily="34" charset="-122"/>
              </a:defRPr>
            </a:lvl3pPr>
            <a:lvl4pPr>
              <a:buFont typeface="Arial" pitchFamily="34" charset="0"/>
              <a:buChar char="•"/>
              <a:defRPr sz="2000">
                <a:latin typeface="微软雅黑" pitchFamily="34" charset="-122"/>
                <a:ea typeface="微软雅黑" pitchFamily="34" charset="-122"/>
              </a:defRPr>
            </a:lvl4pPr>
            <a:lvl5pPr>
              <a:defRPr sz="1600"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22340957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itchFamily="49" charset="-122"/>
                <a:ea typeface="隶书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pPr/>
              <a:t>2017/1/16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pPr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itchFamily="34" charset="0"/>
              <a:buChar char="•"/>
              <a:defRPr sz="2600">
                <a:latin typeface="微软雅黑" pitchFamily="34" charset="-122"/>
                <a:ea typeface="微软雅黑" pitchFamily="34" charset="-122"/>
              </a:defRPr>
            </a:lvl1pPr>
            <a:lvl2pPr>
              <a:buFont typeface="Arial" pitchFamily="34" charset="0"/>
              <a:buChar char="•"/>
              <a:defRPr sz="2400">
                <a:latin typeface="微软雅黑" pitchFamily="34" charset="-122"/>
                <a:ea typeface="微软雅黑" pitchFamily="34" charset="-122"/>
              </a:defRPr>
            </a:lvl2pPr>
            <a:lvl3pPr>
              <a:defRPr sz="2100">
                <a:latin typeface="微软雅黑" pitchFamily="34" charset="-122"/>
                <a:ea typeface="微软雅黑" pitchFamily="34" charset="-122"/>
              </a:defRPr>
            </a:lvl3pPr>
            <a:lvl4pPr>
              <a:buFont typeface="Arial" pitchFamily="34" charset="0"/>
              <a:buChar char="•"/>
              <a:defRPr sz="2000">
                <a:latin typeface="微软雅黑" pitchFamily="34" charset="-122"/>
                <a:ea typeface="微软雅黑" pitchFamily="34" charset="-122"/>
              </a:defRPr>
            </a:lvl4pPr>
            <a:lvl5pPr>
              <a:defRPr sz="1600"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56755014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itchFamily="49" charset="-122"/>
                <a:ea typeface="隶书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pPr/>
              <a:t>2017/1/16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pPr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itchFamily="34" charset="0"/>
              <a:buChar char="•"/>
              <a:defRPr sz="2600">
                <a:latin typeface="微软雅黑" pitchFamily="34" charset="-122"/>
                <a:ea typeface="微软雅黑" pitchFamily="34" charset="-122"/>
              </a:defRPr>
            </a:lvl1pPr>
            <a:lvl2pPr>
              <a:buFont typeface="Arial" pitchFamily="34" charset="0"/>
              <a:buChar char="•"/>
              <a:defRPr sz="2400">
                <a:latin typeface="微软雅黑" pitchFamily="34" charset="-122"/>
                <a:ea typeface="微软雅黑" pitchFamily="34" charset="-122"/>
              </a:defRPr>
            </a:lvl2pPr>
            <a:lvl3pPr>
              <a:defRPr sz="2100">
                <a:latin typeface="微软雅黑" pitchFamily="34" charset="-122"/>
                <a:ea typeface="微软雅黑" pitchFamily="34" charset="-122"/>
              </a:defRPr>
            </a:lvl3pPr>
            <a:lvl4pPr>
              <a:buFont typeface="Arial" pitchFamily="34" charset="0"/>
              <a:buChar char="•"/>
              <a:defRPr sz="2000">
                <a:latin typeface="微软雅黑" pitchFamily="34" charset="-122"/>
                <a:ea typeface="微软雅黑" pitchFamily="34" charset="-122"/>
              </a:defRPr>
            </a:lvl4pPr>
            <a:lvl5pPr>
              <a:defRPr sz="1600"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709296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9184391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itchFamily="49" charset="-122"/>
                <a:ea typeface="隶书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pPr/>
              <a:t>2017/1/16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pPr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itchFamily="34" charset="0"/>
              <a:buChar char="•"/>
              <a:defRPr sz="2600">
                <a:latin typeface="微软雅黑" pitchFamily="34" charset="-122"/>
                <a:ea typeface="微软雅黑" pitchFamily="34" charset="-122"/>
              </a:defRPr>
            </a:lvl1pPr>
            <a:lvl2pPr>
              <a:buFont typeface="Arial" pitchFamily="34" charset="0"/>
              <a:buChar char="•"/>
              <a:defRPr sz="2400">
                <a:latin typeface="微软雅黑" pitchFamily="34" charset="-122"/>
                <a:ea typeface="微软雅黑" pitchFamily="34" charset="-122"/>
              </a:defRPr>
            </a:lvl2pPr>
            <a:lvl3pPr>
              <a:defRPr sz="2100">
                <a:latin typeface="微软雅黑" pitchFamily="34" charset="-122"/>
                <a:ea typeface="微软雅黑" pitchFamily="34" charset="-122"/>
              </a:defRPr>
            </a:lvl3pPr>
            <a:lvl4pPr>
              <a:buFont typeface="Arial" pitchFamily="34" charset="0"/>
              <a:buChar char="•"/>
              <a:defRPr sz="2000">
                <a:latin typeface="微软雅黑" pitchFamily="34" charset="-122"/>
                <a:ea typeface="微软雅黑" pitchFamily="34" charset="-122"/>
              </a:defRPr>
            </a:lvl4pPr>
            <a:lvl5pPr>
              <a:defRPr sz="1600"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29914187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itchFamily="49" charset="-122"/>
                <a:ea typeface="隶书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pPr/>
              <a:t>2017/1/16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pPr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itchFamily="34" charset="0"/>
              <a:buChar char="•"/>
              <a:defRPr sz="2600">
                <a:latin typeface="微软雅黑" pitchFamily="34" charset="-122"/>
                <a:ea typeface="微软雅黑" pitchFamily="34" charset="-122"/>
              </a:defRPr>
            </a:lvl1pPr>
            <a:lvl2pPr>
              <a:buFont typeface="Arial" pitchFamily="34" charset="0"/>
              <a:buChar char="•"/>
              <a:defRPr sz="2400">
                <a:latin typeface="微软雅黑" pitchFamily="34" charset="-122"/>
                <a:ea typeface="微软雅黑" pitchFamily="34" charset="-122"/>
              </a:defRPr>
            </a:lvl2pPr>
            <a:lvl3pPr>
              <a:defRPr sz="2100">
                <a:latin typeface="微软雅黑" pitchFamily="34" charset="-122"/>
                <a:ea typeface="微软雅黑" pitchFamily="34" charset="-122"/>
              </a:defRPr>
            </a:lvl3pPr>
            <a:lvl4pPr>
              <a:buFont typeface="Arial" pitchFamily="34" charset="0"/>
              <a:buChar char="•"/>
              <a:defRPr sz="2000">
                <a:latin typeface="微软雅黑" pitchFamily="34" charset="-122"/>
                <a:ea typeface="微软雅黑" pitchFamily="34" charset="-122"/>
              </a:defRPr>
            </a:lvl4pPr>
            <a:lvl5pPr>
              <a:defRPr sz="1600"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49068119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itchFamily="49" charset="-122"/>
                <a:ea typeface="隶书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pPr/>
              <a:t>2017/1/16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pPr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itchFamily="34" charset="0"/>
              <a:buChar char="•"/>
              <a:defRPr sz="2600">
                <a:latin typeface="微软雅黑" pitchFamily="34" charset="-122"/>
                <a:ea typeface="微软雅黑" pitchFamily="34" charset="-122"/>
              </a:defRPr>
            </a:lvl1pPr>
            <a:lvl2pPr>
              <a:buFont typeface="Arial" pitchFamily="34" charset="0"/>
              <a:buChar char="•"/>
              <a:defRPr sz="2400">
                <a:latin typeface="微软雅黑" pitchFamily="34" charset="-122"/>
                <a:ea typeface="微软雅黑" pitchFamily="34" charset="-122"/>
              </a:defRPr>
            </a:lvl2pPr>
            <a:lvl3pPr>
              <a:defRPr sz="2100">
                <a:latin typeface="微软雅黑" pitchFamily="34" charset="-122"/>
                <a:ea typeface="微软雅黑" pitchFamily="34" charset="-122"/>
              </a:defRPr>
            </a:lvl3pPr>
            <a:lvl4pPr>
              <a:buFont typeface="Arial" pitchFamily="34" charset="0"/>
              <a:buChar char="•"/>
              <a:defRPr sz="2000">
                <a:latin typeface="微软雅黑" pitchFamily="34" charset="-122"/>
                <a:ea typeface="微软雅黑" pitchFamily="34" charset="-122"/>
              </a:defRPr>
            </a:lvl4pPr>
            <a:lvl5pPr>
              <a:defRPr sz="1600"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70015505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itchFamily="49" charset="-122"/>
                <a:ea typeface="隶书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pPr/>
              <a:t>2017/1/16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pPr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itchFamily="34" charset="0"/>
              <a:buChar char="•"/>
              <a:defRPr sz="2600">
                <a:latin typeface="微软雅黑" pitchFamily="34" charset="-122"/>
                <a:ea typeface="微软雅黑" pitchFamily="34" charset="-122"/>
              </a:defRPr>
            </a:lvl1pPr>
            <a:lvl2pPr>
              <a:buFont typeface="Arial" pitchFamily="34" charset="0"/>
              <a:buChar char="•"/>
              <a:defRPr sz="2400">
                <a:latin typeface="微软雅黑" pitchFamily="34" charset="-122"/>
                <a:ea typeface="微软雅黑" pitchFamily="34" charset="-122"/>
              </a:defRPr>
            </a:lvl2pPr>
            <a:lvl3pPr>
              <a:defRPr sz="2100">
                <a:latin typeface="微软雅黑" pitchFamily="34" charset="-122"/>
                <a:ea typeface="微软雅黑" pitchFamily="34" charset="-122"/>
              </a:defRPr>
            </a:lvl3pPr>
            <a:lvl4pPr>
              <a:buFont typeface="Arial" pitchFamily="34" charset="0"/>
              <a:buChar char="•"/>
              <a:defRPr sz="2000">
                <a:latin typeface="微软雅黑" pitchFamily="34" charset="-122"/>
                <a:ea typeface="微软雅黑" pitchFamily="34" charset="-122"/>
              </a:defRPr>
            </a:lvl4pPr>
            <a:lvl5pPr>
              <a:defRPr sz="1600"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72971399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itchFamily="49" charset="-122"/>
                <a:ea typeface="隶书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pPr/>
              <a:t>2017/1/16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pPr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itchFamily="34" charset="0"/>
              <a:buChar char="•"/>
              <a:defRPr sz="2600">
                <a:latin typeface="微软雅黑" pitchFamily="34" charset="-122"/>
                <a:ea typeface="微软雅黑" pitchFamily="34" charset="-122"/>
              </a:defRPr>
            </a:lvl1pPr>
            <a:lvl2pPr>
              <a:buFont typeface="Arial" pitchFamily="34" charset="0"/>
              <a:buChar char="•"/>
              <a:defRPr sz="2400">
                <a:latin typeface="微软雅黑" pitchFamily="34" charset="-122"/>
                <a:ea typeface="微软雅黑" pitchFamily="34" charset="-122"/>
              </a:defRPr>
            </a:lvl2pPr>
            <a:lvl3pPr>
              <a:defRPr sz="2100">
                <a:latin typeface="微软雅黑" pitchFamily="34" charset="-122"/>
                <a:ea typeface="微软雅黑" pitchFamily="34" charset="-122"/>
              </a:defRPr>
            </a:lvl3pPr>
            <a:lvl4pPr>
              <a:buFont typeface="Arial" pitchFamily="34" charset="0"/>
              <a:buChar char="•"/>
              <a:defRPr sz="2000">
                <a:latin typeface="微软雅黑" pitchFamily="34" charset="-122"/>
                <a:ea typeface="微软雅黑" pitchFamily="34" charset="-122"/>
              </a:defRPr>
            </a:lvl4pPr>
            <a:lvl5pPr>
              <a:defRPr sz="1600"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29480402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itchFamily="49" charset="-122"/>
                <a:ea typeface="隶书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pPr/>
              <a:t>2017/1/16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pPr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itchFamily="34" charset="0"/>
              <a:buChar char="•"/>
              <a:defRPr sz="2600">
                <a:latin typeface="微软雅黑" pitchFamily="34" charset="-122"/>
                <a:ea typeface="微软雅黑" pitchFamily="34" charset="-122"/>
              </a:defRPr>
            </a:lvl1pPr>
            <a:lvl2pPr>
              <a:buFont typeface="Arial" pitchFamily="34" charset="0"/>
              <a:buChar char="•"/>
              <a:defRPr sz="2400">
                <a:latin typeface="微软雅黑" pitchFamily="34" charset="-122"/>
                <a:ea typeface="微软雅黑" pitchFamily="34" charset="-122"/>
              </a:defRPr>
            </a:lvl2pPr>
            <a:lvl3pPr>
              <a:defRPr sz="2100">
                <a:latin typeface="微软雅黑" pitchFamily="34" charset="-122"/>
                <a:ea typeface="微软雅黑" pitchFamily="34" charset="-122"/>
              </a:defRPr>
            </a:lvl3pPr>
            <a:lvl4pPr>
              <a:buFont typeface="Arial" pitchFamily="34" charset="0"/>
              <a:buChar char="•"/>
              <a:defRPr sz="2000">
                <a:latin typeface="微软雅黑" pitchFamily="34" charset="-122"/>
                <a:ea typeface="微软雅黑" pitchFamily="34" charset="-122"/>
              </a:defRPr>
            </a:lvl4pPr>
            <a:lvl5pPr>
              <a:defRPr sz="1600"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73844714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itchFamily="49" charset="-122"/>
                <a:ea typeface="隶书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pPr/>
              <a:t>2017/1/16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pPr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itchFamily="34" charset="0"/>
              <a:buChar char="•"/>
              <a:defRPr sz="2600">
                <a:latin typeface="微软雅黑" pitchFamily="34" charset="-122"/>
                <a:ea typeface="微软雅黑" pitchFamily="34" charset="-122"/>
              </a:defRPr>
            </a:lvl1pPr>
            <a:lvl2pPr>
              <a:buFont typeface="Arial" pitchFamily="34" charset="0"/>
              <a:buChar char="•"/>
              <a:defRPr sz="2400">
                <a:latin typeface="微软雅黑" pitchFamily="34" charset="-122"/>
                <a:ea typeface="微软雅黑" pitchFamily="34" charset="-122"/>
              </a:defRPr>
            </a:lvl2pPr>
            <a:lvl3pPr>
              <a:defRPr sz="2100">
                <a:latin typeface="微软雅黑" pitchFamily="34" charset="-122"/>
                <a:ea typeface="微软雅黑" pitchFamily="34" charset="-122"/>
              </a:defRPr>
            </a:lvl3pPr>
            <a:lvl4pPr>
              <a:buFont typeface="Arial" pitchFamily="34" charset="0"/>
              <a:buChar char="•"/>
              <a:defRPr sz="2000">
                <a:latin typeface="微软雅黑" pitchFamily="34" charset="-122"/>
                <a:ea typeface="微软雅黑" pitchFamily="34" charset="-122"/>
              </a:defRPr>
            </a:lvl4pPr>
            <a:lvl5pPr>
              <a:defRPr sz="1600"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29738692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itchFamily="49" charset="-122"/>
                <a:ea typeface="隶书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pPr/>
              <a:t>2017/1/16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pPr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itchFamily="34" charset="0"/>
              <a:buChar char="•"/>
              <a:defRPr sz="2600">
                <a:latin typeface="微软雅黑" pitchFamily="34" charset="-122"/>
                <a:ea typeface="微软雅黑" pitchFamily="34" charset="-122"/>
              </a:defRPr>
            </a:lvl1pPr>
            <a:lvl2pPr>
              <a:buFont typeface="Arial" pitchFamily="34" charset="0"/>
              <a:buChar char="•"/>
              <a:defRPr sz="2400">
                <a:latin typeface="微软雅黑" pitchFamily="34" charset="-122"/>
                <a:ea typeface="微软雅黑" pitchFamily="34" charset="-122"/>
              </a:defRPr>
            </a:lvl2pPr>
            <a:lvl3pPr>
              <a:defRPr sz="2100">
                <a:latin typeface="微软雅黑" pitchFamily="34" charset="-122"/>
                <a:ea typeface="微软雅黑" pitchFamily="34" charset="-122"/>
              </a:defRPr>
            </a:lvl3pPr>
            <a:lvl4pPr>
              <a:buFont typeface="Arial" pitchFamily="34" charset="0"/>
              <a:buChar char="•"/>
              <a:defRPr sz="2000">
                <a:latin typeface="微软雅黑" pitchFamily="34" charset="-122"/>
                <a:ea typeface="微软雅黑" pitchFamily="34" charset="-122"/>
              </a:defRPr>
            </a:lvl4pPr>
            <a:lvl5pPr>
              <a:defRPr sz="1600"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66333163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itchFamily="49" charset="-122"/>
                <a:ea typeface="隶书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pPr/>
              <a:t>2017/1/16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pPr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itchFamily="34" charset="0"/>
              <a:buChar char="•"/>
              <a:defRPr sz="2600">
                <a:latin typeface="微软雅黑" pitchFamily="34" charset="-122"/>
                <a:ea typeface="微软雅黑" pitchFamily="34" charset="-122"/>
              </a:defRPr>
            </a:lvl1pPr>
            <a:lvl2pPr>
              <a:buFont typeface="Arial" pitchFamily="34" charset="0"/>
              <a:buChar char="•"/>
              <a:defRPr sz="2400">
                <a:latin typeface="微软雅黑" pitchFamily="34" charset="-122"/>
                <a:ea typeface="微软雅黑" pitchFamily="34" charset="-122"/>
              </a:defRPr>
            </a:lvl2pPr>
            <a:lvl3pPr>
              <a:defRPr sz="2100">
                <a:latin typeface="微软雅黑" pitchFamily="34" charset="-122"/>
                <a:ea typeface="微软雅黑" pitchFamily="34" charset="-122"/>
              </a:defRPr>
            </a:lvl3pPr>
            <a:lvl4pPr>
              <a:buFont typeface="Arial" pitchFamily="34" charset="0"/>
              <a:buChar char="•"/>
              <a:defRPr sz="2000">
                <a:latin typeface="微软雅黑" pitchFamily="34" charset="-122"/>
                <a:ea typeface="微软雅黑" pitchFamily="34" charset="-122"/>
              </a:defRPr>
            </a:lvl4pPr>
            <a:lvl5pPr>
              <a:defRPr sz="1600"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94288896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itchFamily="49" charset="-122"/>
                <a:ea typeface="隶书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pPr/>
              <a:t>2017/1/16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pPr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itchFamily="34" charset="0"/>
              <a:buChar char="•"/>
              <a:defRPr sz="2600">
                <a:latin typeface="微软雅黑" pitchFamily="34" charset="-122"/>
                <a:ea typeface="微软雅黑" pitchFamily="34" charset="-122"/>
              </a:defRPr>
            </a:lvl1pPr>
            <a:lvl2pPr>
              <a:buFont typeface="Arial" pitchFamily="34" charset="0"/>
              <a:buChar char="•"/>
              <a:defRPr sz="2400">
                <a:latin typeface="微软雅黑" pitchFamily="34" charset="-122"/>
                <a:ea typeface="微软雅黑" pitchFamily="34" charset="-122"/>
              </a:defRPr>
            </a:lvl2pPr>
            <a:lvl3pPr>
              <a:defRPr sz="2100">
                <a:latin typeface="微软雅黑" pitchFamily="34" charset="-122"/>
                <a:ea typeface="微软雅黑" pitchFamily="34" charset="-122"/>
              </a:defRPr>
            </a:lvl3pPr>
            <a:lvl4pPr>
              <a:buFont typeface="Arial" pitchFamily="34" charset="0"/>
              <a:buChar char="•"/>
              <a:defRPr sz="2000">
                <a:latin typeface="微软雅黑" pitchFamily="34" charset="-122"/>
                <a:ea typeface="微软雅黑" pitchFamily="34" charset="-122"/>
              </a:defRPr>
            </a:lvl4pPr>
            <a:lvl5pPr>
              <a:defRPr sz="1600"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6634284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19439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itchFamily="49" charset="-122"/>
                <a:ea typeface="隶书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pPr/>
              <a:t>2017/1/16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pPr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itchFamily="34" charset="0"/>
              <a:buChar char="•"/>
              <a:defRPr sz="2600">
                <a:latin typeface="微软雅黑" pitchFamily="34" charset="-122"/>
                <a:ea typeface="微软雅黑" pitchFamily="34" charset="-122"/>
              </a:defRPr>
            </a:lvl1pPr>
            <a:lvl2pPr>
              <a:buFont typeface="Arial" pitchFamily="34" charset="0"/>
              <a:buChar char="•"/>
              <a:defRPr sz="2400">
                <a:latin typeface="微软雅黑" pitchFamily="34" charset="-122"/>
                <a:ea typeface="微软雅黑" pitchFamily="34" charset="-122"/>
              </a:defRPr>
            </a:lvl2pPr>
            <a:lvl3pPr>
              <a:defRPr sz="2100">
                <a:latin typeface="微软雅黑" pitchFamily="34" charset="-122"/>
                <a:ea typeface="微软雅黑" pitchFamily="34" charset="-122"/>
              </a:defRPr>
            </a:lvl3pPr>
            <a:lvl4pPr>
              <a:buFont typeface="Arial" pitchFamily="34" charset="0"/>
              <a:buChar char="•"/>
              <a:defRPr sz="2000">
                <a:latin typeface="微软雅黑" pitchFamily="34" charset="-122"/>
                <a:ea typeface="微软雅黑" pitchFamily="34" charset="-122"/>
              </a:defRPr>
            </a:lvl4pPr>
            <a:lvl5pPr>
              <a:defRPr sz="1600"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05311381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itchFamily="49" charset="-122"/>
                <a:ea typeface="隶书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pPr/>
              <a:t>2017/1/16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pPr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itchFamily="34" charset="0"/>
              <a:buChar char="•"/>
              <a:defRPr sz="2600">
                <a:latin typeface="微软雅黑" pitchFamily="34" charset="-122"/>
                <a:ea typeface="微软雅黑" pitchFamily="34" charset="-122"/>
              </a:defRPr>
            </a:lvl1pPr>
            <a:lvl2pPr>
              <a:buFont typeface="Arial" pitchFamily="34" charset="0"/>
              <a:buChar char="•"/>
              <a:defRPr sz="2400">
                <a:latin typeface="微软雅黑" pitchFamily="34" charset="-122"/>
                <a:ea typeface="微软雅黑" pitchFamily="34" charset="-122"/>
              </a:defRPr>
            </a:lvl2pPr>
            <a:lvl3pPr>
              <a:defRPr sz="2100">
                <a:latin typeface="微软雅黑" pitchFamily="34" charset="-122"/>
                <a:ea typeface="微软雅黑" pitchFamily="34" charset="-122"/>
              </a:defRPr>
            </a:lvl3pPr>
            <a:lvl4pPr>
              <a:buFont typeface="Arial" pitchFamily="34" charset="0"/>
              <a:buChar char="•"/>
              <a:defRPr sz="2000">
                <a:latin typeface="微软雅黑" pitchFamily="34" charset="-122"/>
                <a:ea typeface="微软雅黑" pitchFamily="34" charset="-122"/>
              </a:defRPr>
            </a:lvl4pPr>
            <a:lvl5pPr>
              <a:defRPr sz="1600"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26548765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0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itchFamily="49" charset="-122"/>
                <a:ea typeface="隶书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pPr/>
              <a:t>2017/1/16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pPr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itchFamily="34" charset="0"/>
              <a:buChar char="•"/>
              <a:defRPr sz="2600">
                <a:latin typeface="微软雅黑" pitchFamily="34" charset="-122"/>
                <a:ea typeface="微软雅黑" pitchFamily="34" charset="-122"/>
              </a:defRPr>
            </a:lvl1pPr>
            <a:lvl2pPr>
              <a:buFont typeface="Arial" pitchFamily="34" charset="0"/>
              <a:buChar char="•"/>
              <a:defRPr sz="2400">
                <a:latin typeface="微软雅黑" pitchFamily="34" charset="-122"/>
                <a:ea typeface="微软雅黑" pitchFamily="34" charset="-122"/>
              </a:defRPr>
            </a:lvl2pPr>
            <a:lvl3pPr>
              <a:defRPr sz="2100">
                <a:latin typeface="微软雅黑" pitchFamily="34" charset="-122"/>
                <a:ea typeface="微软雅黑" pitchFamily="34" charset="-122"/>
              </a:defRPr>
            </a:lvl3pPr>
            <a:lvl4pPr>
              <a:buFont typeface="Arial" pitchFamily="34" charset="0"/>
              <a:buChar char="•"/>
              <a:defRPr sz="2000">
                <a:latin typeface="微软雅黑" pitchFamily="34" charset="-122"/>
                <a:ea typeface="微软雅黑" pitchFamily="34" charset="-122"/>
              </a:defRPr>
            </a:lvl4pPr>
            <a:lvl5pPr>
              <a:defRPr sz="1600"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88091949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itchFamily="49" charset="-122"/>
                <a:ea typeface="隶书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pPr/>
              <a:t>2017/1/16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pPr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itchFamily="34" charset="0"/>
              <a:buChar char="•"/>
              <a:defRPr sz="2600">
                <a:latin typeface="微软雅黑" pitchFamily="34" charset="-122"/>
                <a:ea typeface="微软雅黑" pitchFamily="34" charset="-122"/>
              </a:defRPr>
            </a:lvl1pPr>
            <a:lvl2pPr>
              <a:buFont typeface="Arial" pitchFamily="34" charset="0"/>
              <a:buChar char="•"/>
              <a:defRPr sz="2400">
                <a:latin typeface="微软雅黑" pitchFamily="34" charset="-122"/>
                <a:ea typeface="微软雅黑" pitchFamily="34" charset="-122"/>
              </a:defRPr>
            </a:lvl2pPr>
            <a:lvl3pPr>
              <a:defRPr sz="2100">
                <a:latin typeface="微软雅黑" pitchFamily="34" charset="-122"/>
                <a:ea typeface="微软雅黑" pitchFamily="34" charset="-122"/>
              </a:defRPr>
            </a:lvl3pPr>
            <a:lvl4pPr>
              <a:buFont typeface="Arial" pitchFamily="34" charset="0"/>
              <a:buChar char="•"/>
              <a:defRPr sz="2000">
                <a:latin typeface="微软雅黑" pitchFamily="34" charset="-122"/>
                <a:ea typeface="微软雅黑" pitchFamily="34" charset="-122"/>
              </a:defRPr>
            </a:lvl4pPr>
            <a:lvl5pPr>
              <a:defRPr sz="1600"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37301586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itchFamily="49" charset="-122"/>
                <a:ea typeface="隶书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pPr/>
              <a:t>2017/1/16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pPr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itchFamily="34" charset="0"/>
              <a:buChar char="•"/>
              <a:defRPr sz="2600">
                <a:latin typeface="微软雅黑" pitchFamily="34" charset="-122"/>
                <a:ea typeface="微软雅黑" pitchFamily="34" charset="-122"/>
              </a:defRPr>
            </a:lvl1pPr>
            <a:lvl2pPr>
              <a:buFont typeface="Arial" pitchFamily="34" charset="0"/>
              <a:buChar char="•"/>
              <a:defRPr sz="2400">
                <a:latin typeface="微软雅黑" pitchFamily="34" charset="-122"/>
                <a:ea typeface="微软雅黑" pitchFamily="34" charset="-122"/>
              </a:defRPr>
            </a:lvl2pPr>
            <a:lvl3pPr>
              <a:defRPr sz="2100">
                <a:latin typeface="微软雅黑" pitchFamily="34" charset="-122"/>
                <a:ea typeface="微软雅黑" pitchFamily="34" charset="-122"/>
              </a:defRPr>
            </a:lvl3pPr>
            <a:lvl4pPr>
              <a:buFont typeface="Arial" pitchFamily="34" charset="0"/>
              <a:buChar char="•"/>
              <a:defRPr sz="2000">
                <a:latin typeface="微软雅黑" pitchFamily="34" charset="-122"/>
                <a:ea typeface="微软雅黑" pitchFamily="34" charset="-122"/>
              </a:defRPr>
            </a:lvl4pPr>
            <a:lvl5pPr>
              <a:defRPr sz="1600"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24749699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itchFamily="49" charset="-122"/>
                <a:ea typeface="隶书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pPr/>
              <a:t>2017/1/16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pPr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itchFamily="34" charset="0"/>
              <a:buChar char="•"/>
              <a:defRPr sz="2600">
                <a:latin typeface="微软雅黑" pitchFamily="34" charset="-122"/>
                <a:ea typeface="微软雅黑" pitchFamily="34" charset="-122"/>
              </a:defRPr>
            </a:lvl1pPr>
            <a:lvl2pPr>
              <a:buFont typeface="Arial" pitchFamily="34" charset="0"/>
              <a:buChar char="•"/>
              <a:defRPr sz="2400">
                <a:latin typeface="微软雅黑" pitchFamily="34" charset="-122"/>
                <a:ea typeface="微软雅黑" pitchFamily="34" charset="-122"/>
              </a:defRPr>
            </a:lvl2pPr>
            <a:lvl3pPr>
              <a:defRPr sz="2100">
                <a:latin typeface="微软雅黑" pitchFamily="34" charset="-122"/>
                <a:ea typeface="微软雅黑" pitchFamily="34" charset="-122"/>
              </a:defRPr>
            </a:lvl3pPr>
            <a:lvl4pPr>
              <a:buFont typeface="Arial" pitchFamily="34" charset="0"/>
              <a:buChar char="•"/>
              <a:defRPr sz="2000">
                <a:latin typeface="微软雅黑" pitchFamily="34" charset="-122"/>
                <a:ea typeface="微软雅黑" pitchFamily="34" charset="-122"/>
              </a:defRPr>
            </a:lvl4pPr>
            <a:lvl5pPr>
              <a:defRPr sz="1600"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75931077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itchFamily="49" charset="-122"/>
                <a:ea typeface="隶书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pPr/>
              <a:t>2017/1/16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pPr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itchFamily="34" charset="0"/>
              <a:buChar char="•"/>
              <a:defRPr sz="2600">
                <a:latin typeface="微软雅黑" pitchFamily="34" charset="-122"/>
                <a:ea typeface="微软雅黑" pitchFamily="34" charset="-122"/>
              </a:defRPr>
            </a:lvl1pPr>
            <a:lvl2pPr>
              <a:buFont typeface="Arial" pitchFamily="34" charset="0"/>
              <a:buChar char="•"/>
              <a:defRPr sz="2400">
                <a:latin typeface="微软雅黑" pitchFamily="34" charset="-122"/>
                <a:ea typeface="微软雅黑" pitchFamily="34" charset="-122"/>
              </a:defRPr>
            </a:lvl2pPr>
            <a:lvl3pPr>
              <a:defRPr sz="2100">
                <a:latin typeface="微软雅黑" pitchFamily="34" charset="-122"/>
                <a:ea typeface="微软雅黑" pitchFamily="34" charset="-122"/>
              </a:defRPr>
            </a:lvl3pPr>
            <a:lvl4pPr>
              <a:buFont typeface="Arial" pitchFamily="34" charset="0"/>
              <a:buChar char="•"/>
              <a:defRPr sz="2000">
                <a:latin typeface="微软雅黑" pitchFamily="34" charset="-122"/>
                <a:ea typeface="微软雅黑" pitchFamily="34" charset="-122"/>
              </a:defRPr>
            </a:lvl4pPr>
            <a:lvl5pPr>
              <a:defRPr sz="1600"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47159247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itchFamily="49" charset="-122"/>
                <a:ea typeface="隶书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pPr/>
              <a:t>2017/1/16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pPr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itchFamily="34" charset="0"/>
              <a:buChar char="•"/>
              <a:defRPr sz="2600">
                <a:latin typeface="微软雅黑" pitchFamily="34" charset="-122"/>
                <a:ea typeface="微软雅黑" pitchFamily="34" charset="-122"/>
              </a:defRPr>
            </a:lvl1pPr>
            <a:lvl2pPr>
              <a:buFont typeface="Arial" pitchFamily="34" charset="0"/>
              <a:buChar char="•"/>
              <a:defRPr sz="2400">
                <a:latin typeface="微软雅黑" pitchFamily="34" charset="-122"/>
                <a:ea typeface="微软雅黑" pitchFamily="34" charset="-122"/>
              </a:defRPr>
            </a:lvl2pPr>
            <a:lvl3pPr>
              <a:defRPr sz="2100">
                <a:latin typeface="微软雅黑" pitchFamily="34" charset="-122"/>
                <a:ea typeface="微软雅黑" pitchFamily="34" charset="-122"/>
              </a:defRPr>
            </a:lvl3pPr>
            <a:lvl4pPr>
              <a:buFont typeface="Arial" pitchFamily="34" charset="0"/>
              <a:buChar char="•"/>
              <a:defRPr sz="2000">
                <a:latin typeface="微软雅黑" pitchFamily="34" charset="-122"/>
                <a:ea typeface="微软雅黑" pitchFamily="34" charset="-122"/>
              </a:defRPr>
            </a:lvl4pPr>
            <a:lvl5pPr>
              <a:defRPr sz="1600"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90550040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itchFamily="49" charset="-122"/>
                <a:ea typeface="隶书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pPr/>
              <a:t>2017/1/16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pPr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itchFamily="34" charset="0"/>
              <a:buChar char="•"/>
              <a:defRPr sz="2600">
                <a:latin typeface="微软雅黑" pitchFamily="34" charset="-122"/>
                <a:ea typeface="微软雅黑" pitchFamily="34" charset="-122"/>
              </a:defRPr>
            </a:lvl1pPr>
            <a:lvl2pPr>
              <a:buFont typeface="Arial" pitchFamily="34" charset="0"/>
              <a:buChar char="•"/>
              <a:defRPr sz="2400">
                <a:latin typeface="微软雅黑" pitchFamily="34" charset="-122"/>
                <a:ea typeface="微软雅黑" pitchFamily="34" charset="-122"/>
              </a:defRPr>
            </a:lvl2pPr>
            <a:lvl3pPr>
              <a:defRPr sz="2100">
                <a:latin typeface="微软雅黑" pitchFamily="34" charset="-122"/>
                <a:ea typeface="微软雅黑" pitchFamily="34" charset="-122"/>
              </a:defRPr>
            </a:lvl3pPr>
            <a:lvl4pPr>
              <a:buFont typeface="Arial" pitchFamily="34" charset="0"/>
              <a:buChar char="•"/>
              <a:defRPr sz="2000">
                <a:latin typeface="微软雅黑" pitchFamily="34" charset="-122"/>
                <a:ea typeface="微软雅黑" pitchFamily="34" charset="-122"/>
              </a:defRPr>
            </a:lvl4pPr>
            <a:lvl5pPr>
              <a:defRPr sz="1600"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36436569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itchFamily="49" charset="-122"/>
                <a:ea typeface="隶书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pPr/>
              <a:t>2017/1/16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pPr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itchFamily="34" charset="0"/>
              <a:buChar char="•"/>
              <a:defRPr sz="2600">
                <a:latin typeface="微软雅黑" pitchFamily="34" charset="-122"/>
                <a:ea typeface="微软雅黑" pitchFamily="34" charset="-122"/>
              </a:defRPr>
            </a:lvl1pPr>
            <a:lvl2pPr>
              <a:buFont typeface="Arial" pitchFamily="34" charset="0"/>
              <a:buChar char="•"/>
              <a:defRPr sz="2400">
                <a:latin typeface="微软雅黑" pitchFamily="34" charset="-122"/>
                <a:ea typeface="微软雅黑" pitchFamily="34" charset="-122"/>
              </a:defRPr>
            </a:lvl2pPr>
            <a:lvl3pPr>
              <a:defRPr sz="2100">
                <a:latin typeface="微软雅黑" pitchFamily="34" charset="-122"/>
                <a:ea typeface="微软雅黑" pitchFamily="34" charset="-122"/>
              </a:defRPr>
            </a:lvl3pPr>
            <a:lvl4pPr>
              <a:buFont typeface="Arial" pitchFamily="34" charset="0"/>
              <a:buChar char="•"/>
              <a:defRPr sz="2000">
                <a:latin typeface="微软雅黑" pitchFamily="34" charset="-122"/>
                <a:ea typeface="微软雅黑" pitchFamily="34" charset="-122"/>
              </a:defRPr>
            </a:lvl4pPr>
            <a:lvl5pPr>
              <a:defRPr sz="1600"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3310000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B7E276-A276-4CB5-8D98-2DEF33258381}" type="datetimeFigureOut">
              <a:rPr lang="zh-CN" altLang="en-US" smtClean="0"/>
              <a:t>2017/1/16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69E3093-0765-4895-88A4-AF75987BE62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398150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itchFamily="49" charset="-122"/>
                <a:ea typeface="隶书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pPr/>
              <a:t>2017/1/16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pPr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itchFamily="34" charset="0"/>
              <a:buChar char="•"/>
              <a:defRPr sz="2600">
                <a:latin typeface="微软雅黑" pitchFamily="34" charset="-122"/>
                <a:ea typeface="微软雅黑" pitchFamily="34" charset="-122"/>
              </a:defRPr>
            </a:lvl1pPr>
            <a:lvl2pPr>
              <a:buFont typeface="Arial" pitchFamily="34" charset="0"/>
              <a:buChar char="•"/>
              <a:defRPr sz="2400">
                <a:latin typeface="微软雅黑" pitchFamily="34" charset="-122"/>
                <a:ea typeface="微软雅黑" pitchFamily="34" charset="-122"/>
              </a:defRPr>
            </a:lvl2pPr>
            <a:lvl3pPr>
              <a:defRPr sz="2100">
                <a:latin typeface="微软雅黑" pitchFamily="34" charset="-122"/>
                <a:ea typeface="微软雅黑" pitchFamily="34" charset="-122"/>
              </a:defRPr>
            </a:lvl3pPr>
            <a:lvl4pPr>
              <a:buFont typeface="Arial" pitchFamily="34" charset="0"/>
              <a:buChar char="•"/>
              <a:defRPr sz="2000">
                <a:latin typeface="微软雅黑" pitchFamily="34" charset="-122"/>
                <a:ea typeface="微软雅黑" pitchFamily="34" charset="-122"/>
              </a:defRPr>
            </a:lvl4pPr>
            <a:lvl5pPr>
              <a:defRPr sz="1600"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33171606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0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itchFamily="49" charset="-122"/>
                <a:ea typeface="隶书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pPr/>
              <a:t>2017/1/16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pPr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itchFamily="34" charset="0"/>
              <a:buChar char="•"/>
              <a:defRPr sz="2600">
                <a:latin typeface="微软雅黑" pitchFamily="34" charset="-122"/>
                <a:ea typeface="微软雅黑" pitchFamily="34" charset="-122"/>
              </a:defRPr>
            </a:lvl1pPr>
            <a:lvl2pPr>
              <a:buFont typeface="Arial" pitchFamily="34" charset="0"/>
              <a:buChar char="•"/>
              <a:defRPr sz="2400">
                <a:latin typeface="微软雅黑" pitchFamily="34" charset="-122"/>
                <a:ea typeface="微软雅黑" pitchFamily="34" charset="-122"/>
              </a:defRPr>
            </a:lvl2pPr>
            <a:lvl3pPr>
              <a:defRPr sz="2100">
                <a:latin typeface="微软雅黑" pitchFamily="34" charset="-122"/>
                <a:ea typeface="微软雅黑" pitchFamily="34" charset="-122"/>
              </a:defRPr>
            </a:lvl3pPr>
            <a:lvl4pPr>
              <a:buFont typeface="Arial" pitchFamily="34" charset="0"/>
              <a:buChar char="•"/>
              <a:defRPr sz="2000">
                <a:latin typeface="微软雅黑" pitchFamily="34" charset="-122"/>
                <a:ea typeface="微软雅黑" pitchFamily="34" charset="-122"/>
              </a:defRPr>
            </a:lvl4pPr>
            <a:lvl5pPr>
              <a:defRPr sz="1600"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32124086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itchFamily="49" charset="-122"/>
                <a:ea typeface="隶书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pPr/>
              <a:t>2017/1/16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pPr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itchFamily="34" charset="0"/>
              <a:buChar char="•"/>
              <a:defRPr sz="2600">
                <a:latin typeface="微软雅黑" pitchFamily="34" charset="-122"/>
                <a:ea typeface="微软雅黑" pitchFamily="34" charset="-122"/>
              </a:defRPr>
            </a:lvl1pPr>
            <a:lvl2pPr>
              <a:buFont typeface="Arial" pitchFamily="34" charset="0"/>
              <a:buChar char="•"/>
              <a:defRPr sz="2400">
                <a:latin typeface="微软雅黑" pitchFamily="34" charset="-122"/>
                <a:ea typeface="微软雅黑" pitchFamily="34" charset="-122"/>
              </a:defRPr>
            </a:lvl2pPr>
            <a:lvl3pPr>
              <a:defRPr sz="2100">
                <a:latin typeface="微软雅黑" pitchFamily="34" charset="-122"/>
                <a:ea typeface="微软雅黑" pitchFamily="34" charset="-122"/>
              </a:defRPr>
            </a:lvl3pPr>
            <a:lvl4pPr>
              <a:buFont typeface="Arial" pitchFamily="34" charset="0"/>
              <a:buChar char="•"/>
              <a:defRPr sz="2000">
                <a:latin typeface="微软雅黑" pitchFamily="34" charset="-122"/>
                <a:ea typeface="微软雅黑" pitchFamily="34" charset="-122"/>
              </a:defRPr>
            </a:lvl4pPr>
            <a:lvl5pPr>
              <a:defRPr sz="1600"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92728692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itchFamily="49" charset="-122"/>
                <a:ea typeface="隶书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pPr/>
              <a:t>2017/1/16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pPr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itchFamily="34" charset="0"/>
              <a:buChar char="•"/>
              <a:defRPr sz="2600">
                <a:latin typeface="微软雅黑" pitchFamily="34" charset="-122"/>
                <a:ea typeface="微软雅黑" pitchFamily="34" charset="-122"/>
              </a:defRPr>
            </a:lvl1pPr>
            <a:lvl2pPr>
              <a:buFont typeface="Arial" pitchFamily="34" charset="0"/>
              <a:buChar char="•"/>
              <a:defRPr sz="2400">
                <a:latin typeface="微软雅黑" pitchFamily="34" charset="-122"/>
                <a:ea typeface="微软雅黑" pitchFamily="34" charset="-122"/>
              </a:defRPr>
            </a:lvl2pPr>
            <a:lvl3pPr>
              <a:defRPr sz="2100">
                <a:latin typeface="微软雅黑" pitchFamily="34" charset="-122"/>
                <a:ea typeface="微软雅黑" pitchFamily="34" charset="-122"/>
              </a:defRPr>
            </a:lvl3pPr>
            <a:lvl4pPr>
              <a:buFont typeface="Arial" pitchFamily="34" charset="0"/>
              <a:buChar char="•"/>
              <a:defRPr sz="2000">
                <a:latin typeface="微软雅黑" pitchFamily="34" charset="-122"/>
                <a:ea typeface="微软雅黑" pitchFamily="34" charset="-122"/>
              </a:defRPr>
            </a:lvl4pPr>
            <a:lvl5pPr>
              <a:defRPr sz="1600"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147728337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itchFamily="49" charset="-122"/>
                <a:ea typeface="隶书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pPr/>
              <a:t>2017/1/16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pPr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itchFamily="34" charset="0"/>
              <a:buChar char="•"/>
              <a:defRPr sz="2600">
                <a:latin typeface="微软雅黑" pitchFamily="34" charset="-122"/>
                <a:ea typeface="微软雅黑" pitchFamily="34" charset="-122"/>
              </a:defRPr>
            </a:lvl1pPr>
            <a:lvl2pPr>
              <a:buFont typeface="Arial" pitchFamily="34" charset="0"/>
              <a:buChar char="•"/>
              <a:defRPr sz="2400">
                <a:latin typeface="微软雅黑" pitchFamily="34" charset="-122"/>
                <a:ea typeface="微软雅黑" pitchFamily="34" charset="-122"/>
              </a:defRPr>
            </a:lvl2pPr>
            <a:lvl3pPr>
              <a:defRPr sz="2100">
                <a:latin typeface="微软雅黑" pitchFamily="34" charset="-122"/>
                <a:ea typeface="微软雅黑" pitchFamily="34" charset="-122"/>
              </a:defRPr>
            </a:lvl3pPr>
            <a:lvl4pPr>
              <a:buFont typeface="Arial" pitchFamily="34" charset="0"/>
              <a:buChar char="•"/>
              <a:defRPr sz="2000">
                <a:latin typeface="微软雅黑" pitchFamily="34" charset="-122"/>
                <a:ea typeface="微软雅黑" pitchFamily="34" charset="-122"/>
              </a:defRPr>
            </a:lvl4pPr>
            <a:lvl5pPr>
              <a:defRPr sz="1600"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55808200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itchFamily="49" charset="-122"/>
                <a:ea typeface="隶书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pPr/>
              <a:t>2017/1/16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pPr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itchFamily="34" charset="0"/>
              <a:buChar char="•"/>
              <a:defRPr sz="2600">
                <a:latin typeface="微软雅黑" pitchFamily="34" charset="-122"/>
                <a:ea typeface="微软雅黑" pitchFamily="34" charset="-122"/>
              </a:defRPr>
            </a:lvl1pPr>
            <a:lvl2pPr>
              <a:buFont typeface="Arial" pitchFamily="34" charset="0"/>
              <a:buChar char="•"/>
              <a:defRPr sz="2400">
                <a:latin typeface="微软雅黑" pitchFamily="34" charset="-122"/>
                <a:ea typeface="微软雅黑" pitchFamily="34" charset="-122"/>
              </a:defRPr>
            </a:lvl2pPr>
            <a:lvl3pPr>
              <a:defRPr sz="2100">
                <a:latin typeface="微软雅黑" pitchFamily="34" charset="-122"/>
                <a:ea typeface="微软雅黑" pitchFamily="34" charset="-122"/>
              </a:defRPr>
            </a:lvl3pPr>
            <a:lvl4pPr>
              <a:buFont typeface="Arial" pitchFamily="34" charset="0"/>
              <a:buChar char="•"/>
              <a:defRPr sz="2000">
                <a:latin typeface="微软雅黑" pitchFamily="34" charset="-122"/>
                <a:ea typeface="微软雅黑" pitchFamily="34" charset="-122"/>
              </a:defRPr>
            </a:lvl4pPr>
            <a:lvl5pPr>
              <a:defRPr sz="1600"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75539352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itchFamily="49" charset="-122"/>
                <a:ea typeface="隶书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pPr/>
              <a:t>2017/1/16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pPr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itchFamily="34" charset="0"/>
              <a:buChar char="•"/>
              <a:defRPr sz="2600">
                <a:latin typeface="微软雅黑" pitchFamily="34" charset="-122"/>
                <a:ea typeface="微软雅黑" pitchFamily="34" charset="-122"/>
              </a:defRPr>
            </a:lvl1pPr>
            <a:lvl2pPr>
              <a:buFont typeface="Arial" pitchFamily="34" charset="0"/>
              <a:buChar char="•"/>
              <a:defRPr sz="2400">
                <a:latin typeface="微软雅黑" pitchFamily="34" charset="-122"/>
                <a:ea typeface="微软雅黑" pitchFamily="34" charset="-122"/>
              </a:defRPr>
            </a:lvl2pPr>
            <a:lvl3pPr>
              <a:defRPr sz="2100">
                <a:latin typeface="微软雅黑" pitchFamily="34" charset="-122"/>
                <a:ea typeface="微软雅黑" pitchFamily="34" charset="-122"/>
              </a:defRPr>
            </a:lvl3pPr>
            <a:lvl4pPr>
              <a:buFont typeface="Arial" pitchFamily="34" charset="0"/>
              <a:buChar char="•"/>
              <a:defRPr sz="2000">
                <a:latin typeface="微软雅黑" pitchFamily="34" charset="-122"/>
                <a:ea typeface="微软雅黑" pitchFamily="34" charset="-122"/>
              </a:defRPr>
            </a:lvl4pPr>
            <a:lvl5pPr>
              <a:defRPr sz="1600"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62345162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itchFamily="49" charset="-122"/>
                <a:ea typeface="隶书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pPr/>
              <a:t>2017/1/16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pPr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itchFamily="34" charset="0"/>
              <a:buChar char="•"/>
              <a:defRPr sz="2600">
                <a:latin typeface="微软雅黑" pitchFamily="34" charset="-122"/>
                <a:ea typeface="微软雅黑" pitchFamily="34" charset="-122"/>
              </a:defRPr>
            </a:lvl1pPr>
            <a:lvl2pPr>
              <a:buFont typeface="Arial" pitchFamily="34" charset="0"/>
              <a:buChar char="•"/>
              <a:defRPr sz="2400">
                <a:latin typeface="微软雅黑" pitchFamily="34" charset="-122"/>
                <a:ea typeface="微软雅黑" pitchFamily="34" charset="-122"/>
              </a:defRPr>
            </a:lvl2pPr>
            <a:lvl3pPr>
              <a:defRPr sz="2100">
                <a:latin typeface="微软雅黑" pitchFamily="34" charset="-122"/>
                <a:ea typeface="微软雅黑" pitchFamily="34" charset="-122"/>
              </a:defRPr>
            </a:lvl3pPr>
            <a:lvl4pPr>
              <a:buFont typeface="Arial" pitchFamily="34" charset="0"/>
              <a:buChar char="•"/>
              <a:defRPr sz="2000">
                <a:latin typeface="微软雅黑" pitchFamily="34" charset="-122"/>
                <a:ea typeface="微软雅黑" pitchFamily="34" charset="-122"/>
              </a:defRPr>
            </a:lvl4pPr>
            <a:lvl5pPr>
              <a:defRPr sz="1600"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255580514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itchFamily="49" charset="-122"/>
                <a:ea typeface="隶书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pPr/>
              <a:t>2017/1/16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pPr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itchFamily="34" charset="0"/>
              <a:buChar char="•"/>
              <a:defRPr sz="2600">
                <a:latin typeface="微软雅黑" pitchFamily="34" charset="-122"/>
                <a:ea typeface="微软雅黑" pitchFamily="34" charset="-122"/>
              </a:defRPr>
            </a:lvl1pPr>
            <a:lvl2pPr>
              <a:buFont typeface="Arial" pitchFamily="34" charset="0"/>
              <a:buChar char="•"/>
              <a:defRPr sz="2400">
                <a:latin typeface="微软雅黑" pitchFamily="34" charset="-122"/>
                <a:ea typeface="微软雅黑" pitchFamily="34" charset="-122"/>
              </a:defRPr>
            </a:lvl2pPr>
            <a:lvl3pPr>
              <a:defRPr sz="2100">
                <a:latin typeface="微软雅黑" pitchFamily="34" charset="-122"/>
                <a:ea typeface="微软雅黑" pitchFamily="34" charset="-122"/>
              </a:defRPr>
            </a:lvl3pPr>
            <a:lvl4pPr>
              <a:buFont typeface="Arial" pitchFamily="34" charset="0"/>
              <a:buChar char="•"/>
              <a:defRPr sz="2000">
                <a:latin typeface="微软雅黑" pitchFamily="34" charset="-122"/>
                <a:ea typeface="微软雅黑" pitchFamily="34" charset="-122"/>
              </a:defRPr>
            </a:lvl4pPr>
            <a:lvl5pPr>
              <a:defRPr sz="1600"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308829633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itchFamily="49" charset="-122"/>
                <a:ea typeface="隶书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pPr/>
              <a:t>2017/1/16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pPr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itchFamily="34" charset="0"/>
              <a:buChar char="•"/>
              <a:defRPr sz="2600">
                <a:latin typeface="微软雅黑" pitchFamily="34" charset="-122"/>
                <a:ea typeface="微软雅黑" pitchFamily="34" charset="-122"/>
              </a:defRPr>
            </a:lvl1pPr>
            <a:lvl2pPr>
              <a:buFont typeface="Arial" pitchFamily="34" charset="0"/>
              <a:buChar char="•"/>
              <a:defRPr sz="2400">
                <a:latin typeface="微软雅黑" pitchFamily="34" charset="-122"/>
                <a:ea typeface="微软雅黑" pitchFamily="34" charset="-122"/>
              </a:defRPr>
            </a:lvl2pPr>
            <a:lvl3pPr>
              <a:defRPr sz="2100">
                <a:latin typeface="微软雅黑" pitchFamily="34" charset="-122"/>
                <a:ea typeface="微软雅黑" pitchFamily="34" charset="-122"/>
              </a:defRPr>
            </a:lvl3pPr>
            <a:lvl4pPr>
              <a:buFont typeface="Arial" pitchFamily="34" charset="0"/>
              <a:buChar char="•"/>
              <a:defRPr sz="2000">
                <a:latin typeface="微软雅黑" pitchFamily="34" charset="-122"/>
                <a:ea typeface="微软雅黑" pitchFamily="34" charset="-122"/>
              </a:defRPr>
            </a:lvl4pPr>
            <a:lvl5pPr>
              <a:defRPr sz="1600"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1233452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B7E276-A276-4CB5-8D98-2DEF33258381}" type="datetimeFigureOut">
              <a:rPr lang="zh-CN" altLang="en-US" smtClean="0"/>
              <a:t>2017/1/16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69E3093-0765-4895-88A4-AF75987BE62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2627456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itchFamily="49" charset="-122"/>
                <a:ea typeface="隶书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pPr/>
              <a:t>2017/1/16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pPr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itchFamily="34" charset="0"/>
              <a:buChar char="•"/>
              <a:defRPr sz="2600">
                <a:latin typeface="微软雅黑" pitchFamily="34" charset="-122"/>
                <a:ea typeface="微软雅黑" pitchFamily="34" charset="-122"/>
              </a:defRPr>
            </a:lvl1pPr>
            <a:lvl2pPr>
              <a:buFont typeface="Arial" pitchFamily="34" charset="0"/>
              <a:buChar char="•"/>
              <a:defRPr sz="2400">
                <a:latin typeface="微软雅黑" pitchFamily="34" charset="-122"/>
                <a:ea typeface="微软雅黑" pitchFamily="34" charset="-122"/>
              </a:defRPr>
            </a:lvl2pPr>
            <a:lvl3pPr>
              <a:defRPr sz="2100">
                <a:latin typeface="微软雅黑" pitchFamily="34" charset="-122"/>
                <a:ea typeface="微软雅黑" pitchFamily="34" charset="-122"/>
              </a:defRPr>
            </a:lvl3pPr>
            <a:lvl4pPr>
              <a:buFont typeface="Arial" pitchFamily="34" charset="0"/>
              <a:buChar char="•"/>
              <a:defRPr sz="2000">
                <a:latin typeface="微软雅黑" pitchFamily="34" charset="-122"/>
                <a:ea typeface="微软雅黑" pitchFamily="34" charset="-122"/>
              </a:defRPr>
            </a:lvl4pPr>
            <a:lvl5pPr>
              <a:defRPr sz="1600"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340134002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itchFamily="49" charset="-122"/>
                <a:ea typeface="隶书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pPr/>
              <a:t>2017/1/16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pPr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itchFamily="34" charset="0"/>
              <a:buChar char="•"/>
              <a:defRPr sz="2600">
                <a:latin typeface="微软雅黑" pitchFamily="34" charset="-122"/>
                <a:ea typeface="微软雅黑" pitchFamily="34" charset="-122"/>
              </a:defRPr>
            </a:lvl1pPr>
            <a:lvl2pPr>
              <a:buFont typeface="Arial" pitchFamily="34" charset="0"/>
              <a:buChar char="•"/>
              <a:defRPr sz="2400">
                <a:latin typeface="微软雅黑" pitchFamily="34" charset="-122"/>
                <a:ea typeface="微软雅黑" pitchFamily="34" charset="-122"/>
              </a:defRPr>
            </a:lvl2pPr>
            <a:lvl3pPr>
              <a:defRPr sz="2100">
                <a:latin typeface="微软雅黑" pitchFamily="34" charset="-122"/>
                <a:ea typeface="微软雅黑" pitchFamily="34" charset="-122"/>
              </a:defRPr>
            </a:lvl3pPr>
            <a:lvl4pPr>
              <a:buFont typeface="Arial" pitchFamily="34" charset="0"/>
              <a:buChar char="•"/>
              <a:defRPr sz="2000">
                <a:latin typeface="微软雅黑" pitchFamily="34" charset="-122"/>
                <a:ea typeface="微软雅黑" pitchFamily="34" charset="-122"/>
              </a:defRPr>
            </a:lvl4pPr>
            <a:lvl5pPr>
              <a:defRPr sz="1600"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48347556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itchFamily="49" charset="-122"/>
                <a:ea typeface="隶书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pPr/>
              <a:t>2017/1/16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pPr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itchFamily="34" charset="0"/>
              <a:buChar char="•"/>
              <a:defRPr sz="2600">
                <a:latin typeface="微软雅黑" pitchFamily="34" charset="-122"/>
                <a:ea typeface="微软雅黑" pitchFamily="34" charset="-122"/>
              </a:defRPr>
            </a:lvl1pPr>
            <a:lvl2pPr>
              <a:buFont typeface="Arial" pitchFamily="34" charset="0"/>
              <a:buChar char="•"/>
              <a:defRPr sz="2400">
                <a:latin typeface="微软雅黑" pitchFamily="34" charset="-122"/>
                <a:ea typeface="微软雅黑" pitchFamily="34" charset="-122"/>
              </a:defRPr>
            </a:lvl2pPr>
            <a:lvl3pPr>
              <a:defRPr sz="2100">
                <a:latin typeface="微软雅黑" pitchFamily="34" charset="-122"/>
                <a:ea typeface="微软雅黑" pitchFamily="34" charset="-122"/>
              </a:defRPr>
            </a:lvl3pPr>
            <a:lvl4pPr>
              <a:buFont typeface="Arial" pitchFamily="34" charset="0"/>
              <a:buChar char="•"/>
              <a:defRPr sz="2000">
                <a:latin typeface="微软雅黑" pitchFamily="34" charset="-122"/>
                <a:ea typeface="微软雅黑" pitchFamily="34" charset="-122"/>
              </a:defRPr>
            </a:lvl4pPr>
            <a:lvl5pPr>
              <a:defRPr sz="1600"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444317760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itchFamily="49" charset="-122"/>
                <a:ea typeface="隶书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pPr/>
              <a:t>2017/1/16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pPr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itchFamily="34" charset="0"/>
              <a:buChar char="•"/>
              <a:defRPr sz="2600">
                <a:latin typeface="微软雅黑" pitchFamily="34" charset="-122"/>
                <a:ea typeface="微软雅黑" pitchFamily="34" charset="-122"/>
              </a:defRPr>
            </a:lvl1pPr>
            <a:lvl2pPr>
              <a:buFont typeface="Arial" pitchFamily="34" charset="0"/>
              <a:buChar char="•"/>
              <a:defRPr sz="2400">
                <a:latin typeface="微软雅黑" pitchFamily="34" charset="-122"/>
                <a:ea typeface="微软雅黑" pitchFamily="34" charset="-122"/>
              </a:defRPr>
            </a:lvl2pPr>
            <a:lvl3pPr>
              <a:defRPr sz="2100">
                <a:latin typeface="微软雅黑" pitchFamily="34" charset="-122"/>
                <a:ea typeface="微软雅黑" pitchFamily="34" charset="-122"/>
              </a:defRPr>
            </a:lvl3pPr>
            <a:lvl4pPr>
              <a:buFont typeface="Arial" pitchFamily="34" charset="0"/>
              <a:buChar char="•"/>
              <a:defRPr sz="2000">
                <a:latin typeface="微软雅黑" pitchFamily="34" charset="-122"/>
                <a:ea typeface="微软雅黑" pitchFamily="34" charset="-122"/>
              </a:defRPr>
            </a:lvl4pPr>
            <a:lvl5pPr>
              <a:defRPr sz="1600"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89979360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itchFamily="49" charset="-122"/>
                <a:ea typeface="隶书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pPr/>
              <a:t>2017/1/16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pPr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itchFamily="34" charset="0"/>
              <a:buChar char="•"/>
              <a:defRPr sz="2600">
                <a:latin typeface="微软雅黑" pitchFamily="34" charset="-122"/>
                <a:ea typeface="微软雅黑" pitchFamily="34" charset="-122"/>
              </a:defRPr>
            </a:lvl1pPr>
            <a:lvl2pPr>
              <a:buFont typeface="Arial" pitchFamily="34" charset="0"/>
              <a:buChar char="•"/>
              <a:defRPr sz="2400">
                <a:latin typeface="微软雅黑" pitchFamily="34" charset="-122"/>
                <a:ea typeface="微软雅黑" pitchFamily="34" charset="-122"/>
              </a:defRPr>
            </a:lvl2pPr>
            <a:lvl3pPr>
              <a:defRPr sz="2100">
                <a:latin typeface="微软雅黑" pitchFamily="34" charset="-122"/>
                <a:ea typeface="微软雅黑" pitchFamily="34" charset="-122"/>
              </a:defRPr>
            </a:lvl3pPr>
            <a:lvl4pPr>
              <a:buFont typeface="Arial" pitchFamily="34" charset="0"/>
              <a:buChar char="•"/>
              <a:defRPr sz="2000">
                <a:latin typeface="微软雅黑" pitchFamily="34" charset="-122"/>
                <a:ea typeface="微软雅黑" pitchFamily="34" charset="-122"/>
              </a:defRPr>
            </a:lvl4pPr>
            <a:lvl5pPr>
              <a:defRPr sz="1600"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957082925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itchFamily="49" charset="-122"/>
                <a:ea typeface="隶书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pPr/>
              <a:t>2017/1/16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pPr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itchFamily="34" charset="0"/>
              <a:buChar char="•"/>
              <a:defRPr sz="2600">
                <a:latin typeface="微软雅黑" pitchFamily="34" charset="-122"/>
                <a:ea typeface="微软雅黑" pitchFamily="34" charset="-122"/>
              </a:defRPr>
            </a:lvl1pPr>
            <a:lvl2pPr>
              <a:buFont typeface="Arial" pitchFamily="34" charset="0"/>
              <a:buChar char="•"/>
              <a:defRPr sz="2400">
                <a:latin typeface="微软雅黑" pitchFamily="34" charset="-122"/>
                <a:ea typeface="微软雅黑" pitchFamily="34" charset="-122"/>
              </a:defRPr>
            </a:lvl2pPr>
            <a:lvl3pPr>
              <a:defRPr sz="2100">
                <a:latin typeface="微软雅黑" pitchFamily="34" charset="-122"/>
                <a:ea typeface="微软雅黑" pitchFamily="34" charset="-122"/>
              </a:defRPr>
            </a:lvl3pPr>
            <a:lvl4pPr>
              <a:buFont typeface="Arial" pitchFamily="34" charset="0"/>
              <a:buChar char="•"/>
              <a:defRPr sz="2000">
                <a:latin typeface="微软雅黑" pitchFamily="34" charset="-122"/>
                <a:ea typeface="微软雅黑" pitchFamily="34" charset="-122"/>
              </a:defRPr>
            </a:lvl4pPr>
            <a:lvl5pPr>
              <a:defRPr sz="1600"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418985307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itchFamily="49" charset="-122"/>
                <a:ea typeface="隶书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pPr/>
              <a:t>2017/1/16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pPr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itchFamily="34" charset="0"/>
              <a:buChar char="•"/>
              <a:defRPr sz="2600">
                <a:latin typeface="微软雅黑" pitchFamily="34" charset="-122"/>
                <a:ea typeface="微软雅黑" pitchFamily="34" charset="-122"/>
              </a:defRPr>
            </a:lvl1pPr>
            <a:lvl2pPr>
              <a:buFont typeface="Arial" pitchFamily="34" charset="0"/>
              <a:buChar char="•"/>
              <a:defRPr sz="2400">
                <a:latin typeface="微软雅黑" pitchFamily="34" charset="-122"/>
                <a:ea typeface="微软雅黑" pitchFamily="34" charset="-122"/>
              </a:defRPr>
            </a:lvl2pPr>
            <a:lvl3pPr>
              <a:defRPr sz="2100">
                <a:latin typeface="微软雅黑" pitchFamily="34" charset="-122"/>
                <a:ea typeface="微软雅黑" pitchFamily="34" charset="-122"/>
              </a:defRPr>
            </a:lvl3pPr>
            <a:lvl4pPr>
              <a:buFont typeface="Arial" pitchFamily="34" charset="0"/>
              <a:buChar char="•"/>
              <a:defRPr sz="2000">
                <a:latin typeface="微软雅黑" pitchFamily="34" charset="-122"/>
                <a:ea typeface="微软雅黑" pitchFamily="34" charset="-122"/>
              </a:defRPr>
            </a:lvl4pPr>
            <a:lvl5pPr>
              <a:defRPr sz="1600"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417666359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itchFamily="49" charset="-122"/>
                <a:ea typeface="隶书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pPr/>
              <a:t>2017/1/16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pPr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itchFamily="34" charset="0"/>
              <a:buChar char="•"/>
              <a:defRPr sz="2600">
                <a:latin typeface="微软雅黑" pitchFamily="34" charset="-122"/>
                <a:ea typeface="微软雅黑" pitchFamily="34" charset="-122"/>
              </a:defRPr>
            </a:lvl1pPr>
            <a:lvl2pPr>
              <a:buFont typeface="Arial" pitchFamily="34" charset="0"/>
              <a:buChar char="•"/>
              <a:defRPr sz="2400">
                <a:latin typeface="微软雅黑" pitchFamily="34" charset="-122"/>
                <a:ea typeface="微软雅黑" pitchFamily="34" charset="-122"/>
              </a:defRPr>
            </a:lvl2pPr>
            <a:lvl3pPr>
              <a:defRPr sz="2100">
                <a:latin typeface="微软雅黑" pitchFamily="34" charset="-122"/>
                <a:ea typeface="微软雅黑" pitchFamily="34" charset="-122"/>
              </a:defRPr>
            </a:lvl3pPr>
            <a:lvl4pPr>
              <a:buFont typeface="Arial" pitchFamily="34" charset="0"/>
              <a:buChar char="•"/>
              <a:defRPr sz="2000">
                <a:latin typeface="微软雅黑" pitchFamily="34" charset="-122"/>
                <a:ea typeface="微软雅黑" pitchFamily="34" charset="-122"/>
              </a:defRPr>
            </a:lvl4pPr>
            <a:lvl5pPr>
              <a:defRPr sz="1600"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900913071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itchFamily="49" charset="-122"/>
                <a:ea typeface="隶书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pPr/>
              <a:t>2017/1/16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pPr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itchFamily="34" charset="0"/>
              <a:buChar char="•"/>
              <a:defRPr sz="2600">
                <a:latin typeface="微软雅黑" pitchFamily="34" charset="-122"/>
                <a:ea typeface="微软雅黑" pitchFamily="34" charset="-122"/>
              </a:defRPr>
            </a:lvl1pPr>
            <a:lvl2pPr>
              <a:buFont typeface="Arial" pitchFamily="34" charset="0"/>
              <a:buChar char="•"/>
              <a:defRPr sz="2400">
                <a:latin typeface="微软雅黑" pitchFamily="34" charset="-122"/>
                <a:ea typeface="微软雅黑" pitchFamily="34" charset="-122"/>
              </a:defRPr>
            </a:lvl2pPr>
            <a:lvl3pPr>
              <a:defRPr sz="2100">
                <a:latin typeface="微软雅黑" pitchFamily="34" charset="-122"/>
                <a:ea typeface="微软雅黑" pitchFamily="34" charset="-122"/>
              </a:defRPr>
            </a:lvl3pPr>
            <a:lvl4pPr>
              <a:buFont typeface="Arial" pitchFamily="34" charset="0"/>
              <a:buChar char="•"/>
              <a:defRPr sz="2000">
                <a:latin typeface="微软雅黑" pitchFamily="34" charset="-122"/>
                <a:ea typeface="微软雅黑" pitchFamily="34" charset="-122"/>
              </a:defRPr>
            </a:lvl4pPr>
            <a:lvl5pPr>
              <a:defRPr sz="1600"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626715518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itchFamily="49" charset="-122"/>
                <a:ea typeface="隶书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pPr/>
              <a:t>2017/1/16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pPr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itchFamily="34" charset="0"/>
              <a:buChar char="•"/>
              <a:defRPr sz="2600">
                <a:latin typeface="微软雅黑" pitchFamily="34" charset="-122"/>
                <a:ea typeface="微软雅黑" pitchFamily="34" charset="-122"/>
              </a:defRPr>
            </a:lvl1pPr>
            <a:lvl2pPr>
              <a:buFont typeface="Arial" pitchFamily="34" charset="0"/>
              <a:buChar char="•"/>
              <a:defRPr sz="2400">
                <a:latin typeface="微软雅黑" pitchFamily="34" charset="-122"/>
                <a:ea typeface="微软雅黑" pitchFamily="34" charset="-122"/>
              </a:defRPr>
            </a:lvl2pPr>
            <a:lvl3pPr>
              <a:defRPr sz="2100">
                <a:latin typeface="微软雅黑" pitchFamily="34" charset="-122"/>
                <a:ea typeface="微软雅黑" pitchFamily="34" charset="-122"/>
              </a:defRPr>
            </a:lvl3pPr>
            <a:lvl4pPr>
              <a:buFont typeface="Arial" pitchFamily="34" charset="0"/>
              <a:buChar char="•"/>
              <a:defRPr sz="2000">
                <a:latin typeface="微软雅黑" pitchFamily="34" charset="-122"/>
                <a:ea typeface="微软雅黑" pitchFamily="34" charset="-122"/>
              </a:defRPr>
            </a:lvl4pPr>
            <a:lvl5pPr>
              <a:defRPr sz="1600"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8793896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B7E276-A276-4CB5-8D98-2DEF33258381}" type="datetimeFigureOut">
              <a:rPr lang="zh-CN" altLang="en-US" smtClean="0"/>
              <a:t>2017/1/16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69E3093-0765-4895-88A4-AF75987BE62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022680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itchFamily="49" charset="-122"/>
                <a:ea typeface="隶书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pPr/>
              <a:t>2017/1/16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pPr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itchFamily="34" charset="0"/>
              <a:buChar char="•"/>
              <a:defRPr sz="2600">
                <a:latin typeface="微软雅黑" pitchFamily="34" charset="-122"/>
                <a:ea typeface="微软雅黑" pitchFamily="34" charset="-122"/>
              </a:defRPr>
            </a:lvl1pPr>
            <a:lvl2pPr>
              <a:buFont typeface="Arial" pitchFamily="34" charset="0"/>
              <a:buChar char="•"/>
              <a:defRPr sz="2400">
                <a:latin typeface="微软雅黑" pitchFamily="34" charset="-122"/>
                <a:ea typeface="微软雅黑" pitchFamily="34" charset="-122"/>
              </a:defRPr>
            </a:lvl2pPr>
            <a:lvl3pPr>
              <a:defRPr sz="2100">
                <a:latin typeface="微软雅黑" pitchFamily="34" charset="-122"/>
                <a:ea typeface="微软雅黑" pitchFamily="34" charset="-122"/>
              </a:defRPr>
            </a:lvl3pPr>
            <a:lvl4pPr>
              <a:buFont typeface="Arial" pitchFamily="34" charset="0"/>
              <a:buChar char="•"/>
              <a:defRPr sz="2000">
                <a:latin typeface="微软雅黑" pitchFamily="34" charset="-122"/>
                <a:ea typeface="微软雅黑" pitchFamily="34" charset="-122"/>
              </a:defRPr>
            </a:lvl4pPr>
            <a:lvl5pPr>
              <a:defRPr sz="1600"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889451928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itchFamily="49" charset="-122"/>
                <a:ea typeface="隶书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pPr/>
              <a:t>2017/1/16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pPr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itchFamily="34" charset="0"/>
              <a:buChar char="•"/>
              <a:defRPr sz="2600">
                <a:latin typeface="微软雅黑" pitchFamily="34" charset="-122"/>
                <a:ea typeface="微软雅黑" pitchFamily="34" charset="-122"/>
              </a:defRPr>
            </a:lvl1pPr>
            <a:lvl2pPr>
              <a:buFont typeface="Arial" pitchFamily="34" charset="0"/>
              <a:buChar char="•"/>
              <a:defRPr sz="2400">
                <a:latin typeface="微软雅黑" pitchFamily="34" charset="-122"/>
                <a:ea typeface="微软雅黑" pitchFamily="34" charset="-122"/>
              </a:defRPr>
            </a:lvl2pPr>
            <a:lvl3pPr>
              <a:defRPr sz="2100">
                <a:latin typeface="微软雅黑" pitchFamily="34" charset="-122"/>
                <a:ea typeface="微软雅黑" pitchFamily="34" charset="-122"/>
              </a:defRPr>
            </a:lvl3pPr>
            <a:lvl4pPr>
              <a:buFont typeface="Arial" pitchFamily="34" charset="0"/>
              <a:buChar char="•"/>
              <a:defRPr sz="2000">
                <a:latin typeface="微软雅黑" pitchFamily="34" charset="-122"/>
                <a:ea typeface="微软雅黑" pitchFamily="34" charset="-122"/>
              </a:defRPr>
            </a:lvl4pPr>
            <a:lvl5pPr>
              <a:defRPr sz="1600"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10557115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itchFamily="49" charset="-122"/>
                <a:ea typeface="隶书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pPr/>
              <a:t>2017/1/16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pPr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itchFamily="34" charset="0"/>
              <a:buChar char="•"/>
              <a:defRPr sz="2600">
                <a:latin typeface="微软雅黑" pitchFamily="34" charset="-122"/>
                <a:ea typeface="微软雅黑" pitchFamily="34" charset="-122"/>
              </a:defRPr>
            </a:lvl1pPr>
            <a:lvl2pPr>
              <a:buFont typeface="Arial" pitchFamily="34" charset="0"/>
              <a:buChar char="•"/>
              <a:defRPr sz="2400">
                <a:latin typeface="微软雅黑" pitchFamily="34" charset="-122"/>
                <a:ea typeface="微软雅黑" pitchFamily="34" charset="-122"/>
              </a:defRPr>
            </a:lvl2pPr>
            <a:lvl3pPr>
              <a:defRPr sz="2100">
                <a:latin typeface="微软雅黑" pitchFamily="34" charset="-122"/>
                <a:ea typeface="微软雅黑" pitchFamily="34" charset="-122"/>
              </a:defRPr>
            </a:lvl3pPr>
            <a:lvl4pPr>
              <a:buFont typeface="Arial" pitchFamily="34" charset="0"/>
              <a:buChar char="•"/>
              <a:defRPr sz="2000">
                <a:latin typeface="微软雅黑" pitchFamily="34" charset="-122"/>
                <a:ea typeface="微软雅黑" pitchFamily="34" charset="-122"/>
              </a:defRPr>
            </a:lvl4pPr>
            <a:lvl5pPr>
              <a:defRPr sz="1600"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755182365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itchFamily="49" charset="-122"/>
                <a:ea typeface="隶书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pPr/>
              <a:t>2017/1/16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pPr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itchFamily="34" charset="0"/>
              <a:buChar char="•"/>
              <a:defRPr sz="2600">
                <a:latin typeface="微软雅黑" pitchFamily="34" charset="-122"/>
                <a:ea typeface="微软雅黑" pitchFamily="34" charset="-122"/>
              </a:defRPr>
            </a:lvl1pPr>
            <a:lvl2pPr>
              <a:buFont typeface="Arial" pitchFamily="34" charset="0"/>
              <a:buChar char="•"/>
              <a:defRPr sz="2400">
                <a:latin typeface="微软雅黑" pitchFamily="34" charset="-122"/>
                <a:ea typeface="微软雅黑" pitchFamily="34" charset="-122"/>
              </a:defRPr>
            </a:lvl2pPr>
            <a:lvl3pPr>
              <a:defRPr sz="2100">
                <a:latin typeface="微软雅黑" pitchFamily="34" charset="-122"/>
                <a:ea typeface="微软雅黑" pitchFamily="34" charset="-122"/>
              </a:defRPr>
            </a:lvl3pPr>
            <a:lvl4pPr>
              <a:buFont typeface="Arial" pitchFamily="34" charset="0"/>
              <a:buChar char="•"/>
              <a:defRPr sz="2000">
                <a:latin typeface="微软雅黑" pitchFamily="34" charset="-122"/>
                <a:ea typeface="微软雅黑" pitchFamily="34" charset="-122"/>
              </a:defRPr>
            </a:lvl4pPr>
            <a:lvl5pPr>
              <a:defRPr sz="1600"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865604236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itchFamily="49" charset="-122"/>
                <a:ea typeface="隶书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pPr/>
              <a:t>2017/1/16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pPr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itchFamily="34" charset="0"/>
              <a:buChar char="•"/>
              <a:defRPr sz="2600">
                <a:latin typeface="微软雅黑" pitchFamily="34" charset="-122"/>
                <a:ea typeface="微软雅黑" pitchFamily="34" charset="-122"/>
              </a:defRPr>
            </a:lvl1pPr>
            <a:lvl2pPr>
              <a:buFont typeface="Arial" pitchFamily="34" charset="0"/>
              <a:buChar char="•"/>
              <a:defRPr sz="2400">
                <a:latin typeface="微软雅黑" pitchFamily="34" charset="-122"/>
                <a:ea typeface="微软雅黑" pitchFamily="34" charset="-122"/>
              </a:defRPr>
            </a:lvl2pPr>
            <a:lvl3pPr>
              <a:defRPr sz="2100">
                <a:latin typeface="微软雅黑" pitchFamily="34" charset="-122"/>
                <a:ea typeface="微软雅黑" pitchFamily="34" charset="-122"/>
              </a:defRPr>
            </a:lvl3pPr>
            <a:lvl4pPr>
              <a:buFont typeface="Arial" pitchFamily="34" charset="0"/>
              <a:buChar char="•"/>
              <a:defRPr sz="2000">
                <a:latin typeface="微软雅黑" pitchFamily="34" charset="-122"/>
                <a:ea typeface="微软雅黑" pitchFamily="34" charset="-122"/>
              </a:defRPr>
            </a:lvl4pPr>
            <a:lvl5pPr>
              <a:defRPr sz="1600"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98768173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0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itchFamily="49" charset="-122"/>
                <a:ea typeface="隶书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pPr/>
              <a:t>2017/1/16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pPr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itchFamily="34" charset="0"/>
              <a:buChar char="•"/>
              <a:defRPr sz="2600">
                <a:latin typeface="微软雅黑" pitchFamily="34" charset="-122"/>
                <a:ea typeface="微软雅黑" pitchFamily="34" charset="-122"/>
              </a:defRPr>
            </a:lvl1pPr>
            <a:lvl2pPr>
              <a:buFont typeface="Arial" pitchFamily="34" charset="0"/>
              <a:buChar char="•"/>
              <a:defRPr sz="2400">
                <a:latin typeface="微软雅黑" pitchFamily="34" charset="-122"/>
                <a:ea typeface="微软雅黑" pitchFamily="34" charset="-122"/>
              </a:defRPr>
            </a:lvl2pPr>
            <a:lvl3pPr>
              <a:defRPr sz="2100">
                <a:latin typeface="微软雅黑" pitchFamily="34" charset="-122"/>
                <a:ea typeface="微软雅黑" pitchFamily="34" charset="-122"/>
              </a:defRPr>
            </a:lvl3pPr>
            <a:lvl4pPr>
              <a:buFont typeface="Arial" pitchFamily="34" charset="0"/>
              <a:buChar char="•"/>
              <a:defRPr sz="2000">
                <a:latin typeface="微软雅黑" pitchFamily="34" charset="-122"/>
                <a:ea typeface="微软雅黑" pitchFamily="34" charset="-122"/>
              </a:defRPr>
            </a:lvl4pPr>
            <a:lvl5pPr>
              <a:defRPr sz="1600"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650659683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itchFamily="49" charset="-122"/>
                <a:ea typeface="隶书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pPr/>
              <a:t>2017/1/16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pPr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itchFamily="34" charset="0"/>
              <a:buChar char="•"/>
              <a:defRPr sz="2600">
                <a:latin typeface="微软雅黑" pitchFamily="34" charset="-122"/>
                <a:ea typeface="微软雅黑" pitchFamily="34" charset="-122"/>
              </a:defRPr>
            </a:lvl1pPr>
            <a:lvl2pPr>
              <a:buFont typeface="Arial" pitchFamily="34" charset="0"/>
              <a:buChar char="•"/>
              <a:defRPr sz="2400">
                <a:latin typeface="微软雅黑" pitchFamily="34" charset="-122"/>
                <a:ea typeface="微软雅黑" pitchFamily="34" charset="-122"/>
              </a:defRPr>
            </a:lvl2pPr>
            <a:lvl3pPr>
              <a:defRPr sz="2100">
                <a:latin typeface="微软雅黑" pitchFamily="34" charset="-122"/>
                <a:ea typeface="微软雅黑" pitchFamily="34" charset="-122"/>
              </a:defRPr>
            </a:lvl3pPr>
            <a:lvl4pPr>
              <a:buFont typeface="Arial" pitchFamily="34" charset="0"/>
              <a:buChar char="•"/>
              <a:defRPr sz="2000">
                <a:latin typeface="微软雅黑" pitchFamily="34" charset="-122"/>
                <a:ea typeface="微软雅黑" pitchFamily="34" charset="-122"/>
              </a:defRPr>
            </a:lvl4pPr>
            <a:lvl5pPr>
              <a:defRPr sz="1600"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005006994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itchFamily="49" charset="-122"/>
                <a:ea typeface="隶书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pPr/>
              <a:t>2017/1/16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pPr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itchFamily="34" charset="0"/>
              <a:buChar char="•"/>
              <a:defRPr sz="2600">
                <a:latin typeface="微软雅黑" pitchFamily="34" charset="-122"/>
                <a:ea typeface="微软雅黑" pitchFamily="34" charset="-122"/>
              </a:defRPr>
            </a:lvl1pPr>
            <a:lvl2pPr>
              <a:buFont typeface="Arial" pitchFamily="34" charset="0"/>
              <a:buChar char="•"/>
              <a:defRPr sz="2400">
                <a:latin typeface="微软雅黑" pitchFamily="34" charset="-122"/>
                <a:ea typeface="微软雅黑" pitchFamily="34" charset="-122"/>
              </a:defRPr>
            </a:lvl2pPr>
            <a:lvl3pPr>
              <a:defRPr sz="2100">
                <a:latin typeface="微软雅黑" pitchFamily="34" charset="-122"/>
                <a:ea typeface="微软雅黑" pitchFamily="34" charset="-122"/>
              </a:defRPr>
            </a:lvl3pPr>
            <a:lvl4pPr>
              <a:buFont typeface="Arial" pitchFamily="34" charset="0"/>
              <a:buChar char="•"/>
              <a:defRPr sz="2000">
                <a:latin typeface="微软雅黑" pitchFamily="34" charset="-122"/>
                <a:ea typeface="微软雅黑" pitchFamily="34" charset="-122"/>
              </a:defRPr>
            </a:lvl4pPr>
            <a:lvl5pPr>
              <a:defRPr sz="1600"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723980496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itchFamily="49" charset="-122"/>
                <a:ea typeface="隶书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pPr/>
              <a:t>2017/1/16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pPr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itchFamily="34" charset="0"/>
              <a:buChar char="•"/>
              <a:defRPr sz="2600">
                <a:latin typeface="微软雅黑" pitchFamily="34" charset="-122"/>
                <a:ea typeface="微软雅黑" pitchFamily="34" charset="-122"/>
              </a:defRPr>
            </a:lvl1pPr>
            <a:lvl2pPr>
              <a:buFont typeface="Arial" pitchFamily="34" charset="0"/>
              <a:buChar char="•"/>
              <a:defRPr sz="2400">
                <a:latin typeface="微软雅黑" pitchFamily="34" charset="-122"/>
                <a:ea typeface="微软雅黑" pitchFamily="34" charset="-122"/>
              </a:defRPr>
            </a:lvl2pPr>
            <a:lvl3pPr>
              <a:defRPr sz="2100">
                <a:latin typeface="微软雅黑" pitchFamily="34" charset="-122"/>
                <a:ea typeface="微软雅黑" pitchFamily="34" charset="-122"/>
              </a:defRPr>
            </a:lvl3pPr>
            <a:lvl4pPr>
              <a:buFont typeface="Arial" pitchFamily="34" charset="0"/>
              <a:buChar char="•"/>
              <a:defRPr sz="2000">
                <a:latin typeface="微软雅黑" pitchFamily="34" charset="-122"/>
                <a:ea typeface="微软雅黑" pitchFamily="34" charset="-122"/>
              </a:defRPr>
            </a:lvl4pPr>
            <a:lvl5pPr>
              <a:defRPr sz="1600"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659639582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itchFamily="49" charset="-122"/>
                <a:ea typeface="隶书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pPr/>
              <a:t>2017/1/16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pPr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itchFamily="34" charset="0"/>
              <a:buChar char="•"/>
              <a:defRPr sz="2600">
                <a:latin typeface="微软雅黑" pitchFamily="34" charset="-122"/>
                <a:ea typeface="微软雅黑" pitchFamily="34" charset="-122"/>
              </a:defRPr>
            </a:lvl1pPr>
            <a:lvl2pPr>
              <a:buFont typeface="Arial" pitchFamily="34" charset="0"/>
              <a:buChar char="•"/>
              <a:defRPr sz="2400">
                <a:latin typeface="微软雅黑" pitchFamily="34" charset="-122"/>
                <a:ea typeface="微软雅黑" pitchFamily="34" charset="-122"/>
              </a:defRPr>
            </a:lvl2pPr>
            <a:lvl3pPr>
              <a:defRPr sz="2100">
                <a:latin typeface="微软雅黑" pitchFamily="34" charset="-122"/>
                <a:ea typeface="微软雅黑" pitchFamily="34" charset="-122"/>
              </a:defRPr>
            </a:lvl3pPr>
            <a:lvl4pPr>
              <a:buFont typeface="Arial" pitchFamily="34" charset="0"/>
              <a:buChar char="•"/>
              <a:defRPr sz="2000">
                <a:latin typeface="微软雅黑" pitchFamily="34" charset="-122"/>
                <a:ea typeface="微软雅黑" pitchFamily="34" charset="-122"/>
              </a:defRPr>
            </a:lvl4pPr>
            <a:lvl5pPr>
              <a:defRPr sz="1600"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7864199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B7E276-A276-4CB5-8D98-2DEF33258381}" type="datetimeFigureOut">
              <a:rPr lang="zh-CN" altLang="en-US" smtClean="0"/>
              <a:t>2017/1/16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69E3093-0765-4895-88A4-AF75987BE62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8188630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itchFamily="49" charset="-122"/>
                <a:ea typeface="隶书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pPr/>
              <a:t>2017/1/16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pPr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itchFamily="34" charset="0"/>
              <a:buChar char="•"/>
              <a:defRPr sz="2600">
                <a:latin typeface="微软雅黑" pitchFamily="34" charset="-122"/>
                <a:ea typeface="微软雅黑" pitchFamily="34" charset="-122"/>
              </a:defRPr>
            </a:lvl1pPr>
            <a:lvl2pPr>
              <a:buFont typeface="Arial" pitchFamily="34" charset="0"/>
              <a:buChar char="•"/>
              <a:defRPr sz="2400">
                <a:latin typeface="微软雅黑" pitchFamily="34" charset="-122"/>
                <a:ea typeface="微软雅黑" pitchFamily="34" charset="-122"/>
              </a:defRPr>
            </a:lvl2pPr>
            <a:lvl3pPr>
              <a:defRPr sz="2100">
                <a:latin typeface="微软雅黑" pitchFamily="34" charset="-122"/>
                <a:ea typeface="微软雅黑" pitchFamily="34" charset="-122"/>
              </a:defRPr>
            </a:lvl3pPr>
            <a:lvl4pPr>
              <a:buFont typeface="Arial" pitchFamily="34" charset="0"/>
              <a:buChar char="•"/>
              <a:defRPr sz="2000">
                <a:latin typeface="微软雅黑" pitchFamily="34" charset="-122"/>
                <a:ea typeface="微软雅黑" pitchFamily="34" charset="-122"/>
              </a:defRPr>
            </a:lvl4pPr>
            <a:lvl5pPr>
              <a:defRPr sz="1600"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403709312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itchFamily="49" charset="-122"/>
                <a:ea typeface="隶书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pPr/>
              <a:t>2017/1/16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pPr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itchFamily="34" charset="0"/>
              <a:buChar char="•"/>
              <a:defRPr sz="2600">
                <a:latin typeface="微软雅黑" pitchFamily="34" charset="-122"/>
                <a:ea typeface="微软雅黑" pitchFamily="34" charset="-122"/>
              </a:defRPr>
            </a:lvl1pPr>
            <a:lvl2pPr>
              <a:buFont typeface="Arial" pitchFamily="34" charset="0"/>
              <a:buChar char="•"/>
              <a:defRPr sz="2400">
                <a:latin typeface="微软雅黑" pitchFamily="34" charset="-122"/>
                <a:ea typeface="微软雅黑" pitchFamily="34" charset="-122"/>
              </a:defRPr>
            </a:lvl2pPr>
            <a:lvl3pPr>
              <a:defRPr sz="2100">
                <a:latin typeface="微软雅黑" pitchFamily="34" charset="-122"/>
                <a:ea typeface="微软雅黑" pitchFamily="34" charset="-122"/>
              </a:defRPr>
            </a:lvl3pPr>
            <a:lvl4pPr>
              <a:buFont typeface="Arial" pitchFamily="34" charset="0"/>
              <a:buChar char="•"/>
              <a:defRPr sz="2000">
                <a:latin typeface="微软雅黑" pitchFamily="34" charset="-122"/>
                <a:ea typeface="微软雅黑" pitchFamily="34" charset="-122"/>
              </a:defRPr>
            </a:lvl4pPr>
            <a:lvl5pPr>
              <a:defRPr sz="1600"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995892175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itchFamily="49" charset="-122"/>
                <a:ea typeface="隶书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pPr/>
              <a:t>2017/1/16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pPr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itchFamily="34" charset="0"/>
              <a:buChar char="•"/>
              <a:defRPr sz="2600">
                <a:latin typeface="微软雅黑" pitchFamily="34" charset="-122"/>
                <a:ea typeface="微软雅黑" pitchFamily="34" charset="-122"/>
              </a:defRPr>
            </a:lvl1pPr>
            <a:lvl2pPr>
              <a:buFont typeface="Arial" pitchFamily="34" charset="0"/>
              <a:buChar char="•"/>
              <a:defRPr sz="2400">
                <a:latin typeface="微软雅黑" pitchFamily="34" charset="-122"/>
                <a:ea typeface="微软雅黑" pitchFamily="34" charset="-122"/>
              </a:defRPr>
            </a:lvl2pPr>
            <a:lvl3pPr>
              <a:defRPr sz="2100">
                <a:latin typeface="微软雅黑" pitchFamily="34" charset="-122"/>
                <a:ea typeface="微软雅黑" pitchFamily="34" charset="-122"/>
              </a:defRPr>
            </a:lvl3pPr>
            <a:lvl4pPr>
              <a:buFont typeface="Arial" pitchFamily="34" charset="0"/>
              <a:buChar char="•"/>
              <a:defRPr sz="2000">
                <a:latin typeface="微软雅黑" pitchFamily="34" charset="-122"/>
                <a:ea typeface="微软雅黑" pitchFamily="34" charset="-122"/>
              </a:defRPr>
            </a:lvl4pPr>
            <a:lvl5pPr>
              <a:defRPr sz="1600"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947520463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itchFamily="49" charset="-122"/>
                <a:ea typeface="隶书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pPr/>
              <a:t>2017/1/16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pPr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itchFamily="34" charset="0"/>
              <a:buChar char="•"/>
              <a:defRPr sz="2600">
                <a:latin typeface="微软雅黑" pitchFamily="34" charset="-122"/>
                <a:ea typeface="微软雅黑" pitchFamily="34" charset="-122"/>
              </a:defRPr>
            </a:lvl1pPr>
            <a:lvl2pPr>
              <a:buFont typeface="Arial" pitchFamily="34" charset="0"/>
              <a:buChar char="•"/>
              <a:defRPr sz="2400">
                <a:latin typeface="微软雅黑" pitchFamily="34" charset="-122"/>
                <a:ea typeface="微软雅黑" pitchFamily="34" charset="-122"/>
              </a:defRPr>
            </a:lvl2pPr>
            <a:lvl3pPr>
              <a:defRPr sz="2100">
                <a:latin typeface="微软雅黑" pitchFamily="34" charset="-122"/>
                <a:ea typeface="微软雅黑" pitchFamily="34" charset="-122"/>
              </a:defRPr>
            </a:lvl3pPr>
            <a:lvl4pPr>
              <a:buFont typeface="Arial" pitchFamily="34" charset="0"/>
              <a:buChar char="•"/>
              <a:defRPr sz="2000">
                <a:latin typeface="微软雅黑" pitchFamily="34" charset="-122"/>
                <a:ea typeface="微软雅黑" pitchFamily="34" charset="-122"/>
              </a:defRPr>
            </a:lvl4pPr>
            <a:lvl5pPr>
              <a:defRPr sz="1600"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90907261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itchFamily="49" charset="-122"/>
                <a:ea typeface="隶书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pPr/>
              <a:t>2017/1/16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pPr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itchFamily="34" charset="0"/>
              <a:buChar char="•"/>
              <a:defRPr sz="2600">
                <a:latin typeface="微软雅黑" pitchFamily="34" charset="-122"/>
                <a:ea typeface="微软雅黑" pitchFamily="34" charset="-122"/>
              </a:defRPr>
            </a:lvl1pPr>
            <a:lvl2pPr>
              <a:buFont typeface="Arial" pitchFamily="34" charset="0"/>
              <a:buChar char="•"/>
              <a:defRPr sz="2400">
                <a:latin typeface="微软雅黑" pitchFamily="34" charset="-122"/>
                <a:ea typeface="微软雅黑" pitchFamily="34" charset="-122"/>
              </a:defRPr>
            </a:lvl2pPr>
            <a:lvl3pPr>
              <a:defRPr sz="2100">
                <a:latin typeface="微软雅黑" pitchFamily="34" charset="-122"/>
                <a:ea typeface="微软雅黑" pitchFamily="34" charset="-122"/>
              </a:defRPr>
            </a:lvl3pPr>
            <a:lvl4pPr>
              <a:buFont typeface="Arial" pitchFamily="34" charset="0"/>
              <a:buChar char="•"/>
              <a:defRPr sz="2000">
                <a:latin typeface="微软雅黑" pitchFamily="34" charset="-122"/>
                <a:ea typeface="微软雅黑" pitchFamily="34" charset="-122"/>
              </a:defRPr>
            </a:lvl4pPr>
            <a:lvl5pPr>
              <a:defRPr sz="1600"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430785238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0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itchFamily="49" charset="-122"/>
                <a:ea typeface="隶书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pPr/>
              <a:t>2017/1/16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pPr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itchFamily="34" charset="0"/>
              <a:buChar char="•"/>
              <a:defRPr sz="2600">
                <a:latin typeface="微软雅黑" pitchFamily="34" charset="-122"/>
                <a:ea typeface="微软雅黑" pitchFamily="34" charset="-122"/>
              </a:defRPr>
            </a:lvl1pPr>
            <a:lvl2pPr>
              <a:buFont typeface="Arial" pitchFamily="34" charset="0"/>
              <a:buChar char="•"/>
              <a:defRPr sz="2400">
                <a:latin typeface="微软雅黑" pitchFamily="34" charset="-122"/>
                <a:ea typeface="微软雅黑" pitchFamily="34" charset="-122"/>
              </a:defRPr>
            </a:lvl2pPr>
            <a:lvl3pPr>
              <a:defRPr sz="2100">
                <a:latin typeface="微软雅黑" pitchFamily="34" charset="-122"/>
                <a:ea typeface="微软雅黑" pitchFamily="34" charset="-122"/>
              </a:defRPr>
            </a:lvl3pPr>
            <a:lvl4pPr>
              <a:buFont typeface="Arial" pitchFamily="34" charset="0"/>
              <a:buChar char="•"/>
              <a:defRPr sz="2000">
                <a:latin typeface="微软雅黑" pitchFamily="34" charset="-122"/>
                <a:ea typeface="微软雅黑" pitchFamily="34" charset="-122"/>
              </a:defRPr>
            </a:lvl4pPr>
            <a:lvl5pPr>
              <a:defRPr sz="1600"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616243793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itchFamily="49" charset="-122"/>
                <a:ea typeface="隶书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pPr/>
              <a:t>2017/1/16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pPr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itchFamily="34" charset="0"/>
              <a:buChar char="•"/>
              <a:defRPr sz="2600">
                <a:latin typeface="微软雅黑" pitchFamily="34" charset="-122"/>
                <a:ea typeface="微软雅黑" pitchFamily="34" charset="-122"/>
              </a:defRPr>
            </a:lvl1pPr>
            <a:lvl2pPr>
              <a:buFont typeface="Arial" pitchFamily="34" charset="0"/>
              <a:buChar char="•"/>
              <a:defRPr sz="2400">
                <a:latin typeface="微软雅黑" pitchFamily="34" charset="-122"/>
                <a:ea typeface="微软雅黑" pitchFamily="34" charset="-122"/>
              </a:defRPr>
            </a:lvl2pPr>
            <a:lvl3pPr>
              <a:defRPr sz="2100">
                <a:latin typeface="微软雅黑" pitchFamily="34" charset="-122"/>
                <a:ea typeface="微软雅黑" pitchFamily="34" charset="-122"/>
              </a:defRPr>
            </a:lvl3pPr>
            <a:lvl4pPr>
              <a:buFont typeface="Arial" pitchFamily="34" charset="0"/>
              <a:buChar char="•"/>
              <a:defRPr sz="2000">
                <a:latin typeface="微软雅黑" pitchFamily="34" charset="-122"/>
                <a:ea typeface="微软雅黑" pitchFamily="34" charset="-122"/>
              </a:defRPr>
            </a:lvl4pPr>
            <a:lvl5pPr>
              <a:defRPr sz="1600"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91621192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itchFamily="49" charset="-122"/>
                <a:ea typeface="隶书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pPr/>
              <a:t>2017/1/16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pPr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itchFamily="34" charset="0"/>
              <a:buChar char="•"/>
              <a:defRPr sz="2600">
                <a:latin typeface="微软雅黑" pitchFamily="34" charset="-122"/>
                <a:ea typeface="微软雅黑" pitchFamily="34" charset="-122"/>
              </a:defRPr>
            </a:lvl1pPr>
            <a:lvl2pPr>
              <a:buFont typeface="Arial" pitchFamily="34" charset="0"/>
              <a:buChar char="•"/>
              <a:defRPr sz="2400">
                <a:latin typeface="微软雅黑" pitchFamily="34" charset="-122"/>
                <a:ea typeface="微软雅黑" pitchFamily="34" charset="-122"/>
              </a:defRPr>
            </a:lvl2pPr>
            <a:lvl3pPr>
              <a:defRPr sz="2100">
                <a:latin typeface="微软雅黑" pitchFamily="34" charset="-122"/>
                <a:ea typeface="微软雅黑" pitchFamily="34" charset="-122"/>
              </a:defRPr>
            </a:lvl3pPr>
            <a:lvl4pPr>
              <a:buFont typeface="Arial" pitchFamily="34" charset="0"/>
              <a:buChar char="•"/>
              <a:defRPr sz="2000">
                <a:latin typeface="微软雅黑" pitchFamily="34" charset="-122"/>
                <a:ea typeface="微软雅黑" pitchFamily="34" charset="-122"/>
              </a:defRPr>
            </a:lvl4pPr>
            <a:lvl5pPr>
              <a:defRPr sz="1600"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17511059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itchFamily="49" charset="-122"/>
                <a:ea typeface="隶书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pPr/>
              <a:t>2017/1/16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pPr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itchFamily="34" charset="0"/>
              <a:buChar char="•"/>
              <a:defRPr sz="2600">
                <a:latin typeface="微软雅黑" pitchFamily="34" charset="-122"/>
                <a:ea typeface="微软雅黑" pitchFamily="34" charset="-122"/>
              </a:defRPr>
            </a:lvl1pPr>
            <a:lvl2pPr>
              <a:buFont typeface="Arial" pitchFamily="34" charset="0"/>
              <a:buChar char="•"/>
              <a:defRPr sz="2400">
                <a:latin typeface="微软雅黑" pitchFamily="34" charset="-122"/>
                <a:ea typeface="微软雅黑" pitchFamily="34" charset="-122"/>
              </a:defRPr>
            </a:lvl2pPr>
            <a:lvl3pPr>
              <a:defRPr sz="2100">
                <a:latin typeface="微软雅黑" pitchFamily="34" charset="-122"/>
                <a:ea typeface="微软雅黑" pitchFamily="34" charset="-122"/>
              </a:defRPr>
            </a:lvl3pPr>
            <a:lvl4pPr>
              <a:buFont typeface="Arial" pitchFamily="34" charset="0"/>
              <a:buChar char="•"/>
              <a:defRPr sz="2000">
                <a:latin typeface="微软雅黑" pitchFamily="34" charset="-122"/>
                <a:ea typeface="微软雅黑" pitchFamily="34" charset="-122"/>
              </a:defRPr>
            </a:lvl4pPr>
            <a:lvl5pPr>
              <a:defRPr sz="1600"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167167538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itchFamily="49" charset="-122"/>
                <a:ea typeface="隶书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pPr/>
              <a:t>2017/1/16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pPr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itchFamily="34" charset="0"/>
              <a:buChar char="•"/>
              <a:defRPr sz="2600">
                <a:latin typeface="微软雅黑" pitchFamily="34" charset="-122"/>
                <a:ea typeface="微软雅黑" pitchFamily="34" charset="-122"/>
              </a:defRPr>
            </a:lvl1pPr>
            <a:lvl2pPr>
              <a:buFont typeface="Arial" pitchFamily="34" charset="0"/>
              <a:buChar char="•"/>
              <a:defRPr sz="2400">
                <a:latin typeface="微软雅黑" pitchFamily="34" charset="-122"/>
                <a:ea typeface="微软雅黑" pitchFamily="34" charset="-122"/>
              </a:defRPr>
            </a:lvl2pPr>
            <a:lvl3pPr>
              <a:defRPr sz="2100">
                <a:latin typeface="微软雅黑" pitchFamily="34" charset="-122"/>
                <a:ea typeface="微软雅黑" pitchFamily="34" charset="-122"/>
              </a:defRPr>
            </a:lvl3pPr>
            <a:lvl4pPr>
              <a:buFont typeface="Arial" pitchFamily="34" charset="0"/>
              <a:buChar char="•"/>
              <a:defRPr sz="2000">
                <a:latin typeface="微软雅黑" pitchFamily="34" charset="-122"/>
                <a:ea typeface="微软雅黑" pitchFamily="34" charset="-122"/>
              </a:defRPr>
            </a:lvl4pPr>
            <a:lvl5pPr>
              <a:defRPr sz="1600"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1641295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B7E276-A276-4CB5-8D98-2DEF33258381}" type="datetimeFigureOut">
              <a:rPr lang="zh-CN" altLang="en-US" smtClean="0"/>
              <a:t>2017/1/16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69E3093-0765-4895-88A4-AF75987BE62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7630704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itchFamily="49" charset="-122"/>
                <a:ea typeface="隶书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pPr/>
              <a:t>2017/1/16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pPr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itchFamily="34" charset="0"/>
              <a:buChar char="•"/>
              <a:defRPr sz="2600">
                <a:latin typeface="微软雅黑" pitchFamily="34" charset="-122"/>
                <a:ea typeface="微软雅黑" pitchFamily="34" charset="-122"/>
              </a:defRPr>
            </a:lvl1pPr>
            <a:lvl2pPr>
              <a:buFont typeface="Arial" pitchFamily="34" charset="0"/>
              <a:buChar char="•"/>
              <a:defRPr sz="2400">
                <a:latin typeface="微软雅黑" pitchFamily="34" charset="-122"/>
                <a:ea typeface="微软雅黑" pitchFamily="34" charset="-122"/>
              </a:defRPr>
            </a:lvl2pPr>
            <a:lvl3pPr>
              <a:defRPr sz="2100">
                <a:latin typeface="微软雅黑" pitchFamily="34" charset="-122"/>
                <a:ea typeface="微软雅黑" pitchFamily="34" charset="-122"/>
              </a:defRPr>
            </a:lvl3pPr>
            <a:lvl4pPr>
              <a:buFont typeface="Arial" pitchFamily="34" charset="0"/>
              <a:buChar char="•"/>
              <a:defRPr sz="2000">
                <a:latin typeface="微软雅黑" pitchFamily="34" charset="-122"/>
                <a:ea typeface="微软雅黑" pitchFamily="34" charset="-122"/>
              </a:defRPr>
            </a:lvl4pPr>
            <a:lvl5pPr>
              <a:defRPr sz="1600"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810559442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itchFamily="49" charset="-122"/>
                <a:ea typeface="隶书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pPr/>
              <a:t>2017/1/16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pPr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itchFamily="34" charset="0"/>
              <a:buChar char="•"/>
              <a:defRPr sz="2600">
                <a:latin typeface="微软雅黑" pitchFamily="34" charset="-122"/>
                <a:ea typeface="微软雅黑" pitchFamily="34" charset="-122"/>
              </a:defRPr>
            </a:lvl1pPr>
            <a:lvl2pPr>
              <a:buFont typeface="Arial" pitchFamily="34" charset="0"/>
              <a:buChar char="•"/>
              <a:defRPr sz="2400">
                <a:latin typeface="微软雅黑" pitchFamily="34" charset="-122"/>
                <a:ea typeface="微软雅黑" pitchFamily="34" charset="-122"/>
              </a:defRPr>
            </a:lvl2pPr>
            <a:lvl3pPr>
              <a:defRPr sz="2100">
                <a:latin typeface="微软雅黑" pitchFamily="34" charset="-122"/>
                <a:ea typeface="微软雅黑" pitchFamily="34" charset="-122"/>
              </a:defRPr>
            </a:lvl3pPr>
            <a:lvl4pPr>
              <a:buFont typeface="Arial" pitchFamily="34" charset="0"/>
              <a:buChar char="•"/>
              <a:defRPr sz="2000">
                <a:latin typeface="微软雅黑" pitchFamily="34" charset="-122"/>
                <a:ea typeface="微软雅黑" pitchFamily="34" charset="-122"/>
              </a:defRPr>
            </a:lvl4pPr>
            <a:lvl5pPr>
              <a:defRPr sz="1600"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054651110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itchFamily="49" charset="-122"/>
                <a:ea typeface="隶书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pPr/>
              <a:t>2017/1/16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pPr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itchFamily="34" charset="0"/>
              <a:buChar char="•"/>
              <a:defRPr sz="2600">
                <a:latin typeface="微软雅黑" pitchFamily="34" charset="-122"/>
                <a:ea typeface="微软雅黑" pitchFamily="34" charset="-122"/>
              </a:defRPr>
            </a:lvl1pPr>
            <a:lvl2pPr>
              <a:buFont typeface="Arial" pitchFamily="34" charset="0"/>
              <a:buChar char="•"/>
              <a:defRPr sz="2400">
                <a:latin typeface="微软雅黑" pitchFamily="34" charset="-122"/>
                <a:ea typeface="微软雅黑" pitchFamily="34" charset="-122"/>
              </a:defRPr>
            </a:lvl2pPr>
            <a:lvl3pPr>
              <a:defRPr sz="2100">
                <a:latin typeface="微软雅黑" pitchFamily="34" charset="-122"/>
                <a:ea typeface="微软雅黑" pitchFamily="34" charset="-122"/>
              </a:defRPr>
            </a:lvl3pPr>
            <a:lvl4pPr>
              <a:buFont typeface="Arial" pitchFamily="34" charset="0"/>
              <a:buChar char="•"/>
              <a:defRPr sz="2000">
                <a:latin typeface="微软雅黑" pitchFamily="34" charset="-122"/>
                <a:ea typeface="微软雅黑" pitchFamily="34" charset="-122"/>
              </a:defRPr>
            </a:lvl4pPr>
            <a:lvl5pPr>
              <a:defRPr sz="1600"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367738851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itchFamily="49" charset="-122"/>
                <a:ea typeface="隶书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pPr/>
              <a:t>2017/1/16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pPr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itchFamily="34" charset="0"/>
              <a:buChar char="•"/>
              <a:defRPr sz="2600">
                <a:latin typeface="微软雅黑" pitchFamily="34" charset="-122"/>
                <a:ea typeface="微软雅黑" pitchFamily="34" charset="-122"/>
              </a:defRPr>
            </a:lvl1pPr>
            <a:lvl2pPr>
              <a:buFont typeface="Arial" pitchFamily="34" charset="0"/>
              <a:buChar char="•"/>
              <a:defRPr sz="2400">
                <a:latin typeface="微软雅黑" pitchFamily="34" charset="-122"/>
                <a:ea typeface="微软雅黑" pitchFamily="34" charset="-122"/>
              </a:defRPr>
            </a:lvl2pPr>
            <a:lvl3pPr>
              <a:defRPr sz="2100">
                <a:latin typeface="微软雅黑" pitchFamily="34" charset="-122"/>
                <a:ea typeface="微软雅黑" pitchFamily="34" charset="-122"/>
              </a:defRPr>
            </a:lvl3pPr>
            <a:lvl4pPr>
              <a:buFont typeface="Arial" pitchFamily="34" charset="0"/>
              <a:buChar char="•"/>
              <a:defRPr sz="2000">
                <a:latin typeface="微软雅黑" pitchFamily="34" charset="-122"/>
                <a:ea typeface="微软雅黑" pitchFamily="34" charset="-122"/>
              </a:defRPr>
            </a:lvl4pPr>
            <a:lvl5pPr>
              <a:defRPr sz="1600"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128744746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itchFamily="49" charset="-122"/>
                <a:ea typeface="隶书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pPr/>
              <a:t>2017/1/16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pPr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itchFamily="34" charset="0"/>
              <a:buChar char="•"/>
              <a:defRPr sz="2600">
                <a:latin typeface="微软雅黑" pitchFamily="34" charset="-122"/>
                <a:ea typeface="微软雅黑" pitchFamily="34" charset="-122"/>
              </a:defRPr>
            </a:lvl1pPr>
            <a:lvl2pPr>
              <a:buFont typeface="Arial" pitchFamily="34" charset="0"/>
              <a:buChar char="•"/>
              <a:defRPr sz="2400">
                <a:latin typeface="微软雅黑" pitchFamily="34" charset="-122"/>
                <a:ea typeface="微软雅黑" pitchFamily="34" charset="-122"/>
              </a:defRPr>
            </a:lvl2pPr>
            <a:lvl3pPr>
              <a:defRPr sz="2100">
                <a:latin typeface="微软雅黑" pitchFamily="34" charset="-122"/>
                <a:ea typeface="微软雅黑" pitchFamily="34" charset="-122"/>
              </a:defRPr>
            </a:lvl3pPr>
            <a:lvl4pPr>
              <a:buFont typeface="Arial" pitchFamily="34" charset="0"/>
              <a:buChar char="•"/>
              <a:defRPr sz="2000">
                <a:latin typeface="微软雅黑" pitchFamily="34" charset="-122"/>
                <a:ea typeface="微软雅黑" pitchFamily="34" charset="-122"/>
              </a:defRPr>
            </a:lvl4pPr>
            <a:lvl5pPr>
              <a:defRPr sz="1600"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998081664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itchFamily="49" charset="-122"/>
                <a:ea typeface="隶书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pPr/>
              <a:t>2017/1/16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pPr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itchFamily="34" charset="0"/>
              <a:buChar char="•"/>
              <a:defRPr sz="2600">
                <a:latin typeface="微软雅黑" pitchFamily="34" charset="-122"/>
                <a:ea typeface="微软雅黑" pitchFamily="34" charset="-122"/>
              </a:defRPr>
            </a:lvl1pPr>
            <a:lvl2pPr>
              <a:buFont typeface="Arial" pitchFamily="34" charset="0"/>
              <a:buChar char="•"/>
              <a:defRPr sz="2400">
                <a:latin typeface="微软雅黑" pitchFamily="34" charset="-122"/>
                <a:ea typeface="微软雅黑" pitchFamily="34" charset="-122"/>
              </a:defRPr>
            </a:lvl2pPr>
            <a:lvl3pPr>
              <a:defRPr sz="2100">
                <a:latin typeface="微软雅黑" pitchFamily="34" charset="-122"/>
                <a:ea typeface="微软雅黑" pitchFamily="34" charset="-122"/>
              </a:defRPr>
            </a:lvl3pPr>
            <a:lvl4pPr>
              <a:buFont typeface="Arial" pitchFamily="34" charset="0"/>
              <a:buChar char="•"/>
              <a:defRPr sz="2000">
                <a:latin typeface="微软雅黑" pitchFamily="34" charset="-122"/>
                <a:ea typeface="微软雅黑" pitchFamily="34" charset="-122"/>
              </a:defRPr>
            </a:lvl4pPr>
            <a:lvl5pPr>
              <a:defRPr sz="1600"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010526949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itchFamily="49" charset="-122"/>
                <a:ea typeface="隶书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pPr/>
              <a:t>2017/1/16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pPr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itchFamily="34" charset="0"/>
              <a:buChar char="•"/>
              <a:defRPr sz="2600">
                <a:latin typeface="微软雅黑" pitchFamily="34" charset="-122"/>
                <a:ea typeface="微软雅黑" pitchFamily="34" charset="-122"/>
              </a:defRPr>
            </a:lvl1pPr>
            <a:lvl2pPr>
              <a:buFont typeface="Arial" pitchFamily="34" charset="0"/>
              <a:buChar char="•"/>
              <a:defRPr sz="2400">
                <a:latin typeface="微软雅黑" pitchFamily="34" charset="-122"/>
                <a:ea typeface="微软雅黑" pitchFamily="34" charset="-122"/>
              </a:defRPr>
            </a:lvl2pPr>
            <a:lvl3pPr>
              <a:defRPr sz="2100">
                <a:latin typeface="微软雅黑" pitchFamily="34" charset="-122"/>
                <a:ea typeface="微软雅黑" pitchFamily="34" charset="-122"/>
              </a:defRPr>
            </a:lvl3pPr>
            <a:lvl4pPr>
              <a:buFont typeface="Arial" pitchFamily="34" charset="0"/>
              <a:buChar char="•"/>
              <a:defRPr sz="2000">
                <a:latin typeface="微软雅黑" pitchFamily="34" charset="-122"/>
                <a:ea typeface="微软雅黑" pitchFamily="34" charset="-122"/>
              </a:defRPr>
            </a:lvl4pPr>
            <a:lvl5pPr>
              <a:defRPr sz="1600"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337563564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itchFamily="49" charset="-122"/>
                <a:ea typeface="隶书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pPr/>
              <a:t>2017/1/16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pPr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itchFamily="34" charset="0"/>
              <a:buChar char="•"/>
              <a:defRPr sz="2600">
                <a:latin typeface="微软雅黑" pitchFamily="34" charset="-122"/>
                <a:ea typeface="微软雅黑" pitchFamily="34" charset="-122"/>
              </a:defRPr>
            </a:lvl1pPr>
            <a:lvl2pPr>
              <a:buFont typeface="Arial" pitchFamily="34" charset="0"/>
              <a:buChar char="•"/>
              <a:defRPr sz="2400">
                <a:latin typeface="微软雅黑" pitchFamily="34" charset="-122"/>
                <a:ea typeface="微软雅黑" pitchFamily="34" charset="-122"/>
              </a:defRPr>
            </a:lvl2pPr>
            <a:lvl3pPr>
              <a:defRPr sz="2100">
                <a:latin typeface="微软雅黑" pitchFamily="34" charset="-122"/>
                <a:ea typeface="微软雅黑" pitchFamily="34" charset="-122"/>
              </a:defRPr>
            </a:lvl3pPr>
            <a:lvl4pPr>
              <a:buFont typeface="Arial" pitchFamily="34" charset="0"/>
              <a:buChar char="•"/>
              <a:defRPr sz="2000">
                <a:latin typeface="微软雅黑" pitchFamily="34" charset="-122"/>
                <a:ea typeface="微软雅黑" pitchFamily="34" charset="-122"/>
              </a:defRPr>
            </a:lvl4pPr>
            <a:lvl5pPr>
              <a:defRPr sz="1600"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011501475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itchFamily="49" charset="-122"/>
                <a:ea typeface="隶书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pPr/>
              <a:t>2017/1/16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pPr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itchFamily="34" charset="0"/>
              <a:buChar char="•"/>
              <a:defRPr sz="2600">
                <a:latin typeface="微软雅黑" pitchFamily="34" charset="-122"/>
                <a:ea typeface="微软雅黑" pitchFamily="34" charset="-122"/>
              </a:defRPr>
            </a:lvl1pPr>
            <a:lvl2pPr>
              <a:buFont typeface="Arial" pitchFamily="34" charset="0"/>
              <a:buChar char="•"/>
              <a:defRPr sz="2400">
                <a:latin typeface="微软雅黑" pitchFamily="34" charset="-122"/>
                <a:ea typeface="微软雅黑" pitchFamily="34" charset="-122"/>
              </a:defRPr>
            </a:lvl2pPr>
            <a:lvl3pPr>
              <a:defRPr sz="2100">
                <a:latin typeface="微软雅黑" pitchFamily="34" charset="-122"/>
                <a:ea typeface="微软雅黑" pitchFamily="34" charset="-122"/>
              </a:defRPr>
            </a:lvl3pPr>
            <a:lvl4pPr>
              <a:buFont typeface="Arial" pitchFamily="34" charset="0"/>
              <a:buChar char="•"/>
              <a:defRPr sz="2000">
                <a:latin typeface="微软雅黑" pitchFamily="34" charset="-122"/>
                <a:ea typeface="微软雅黑" pitchFamily="34" charset="-122"/>
              </a:defRPr>
            </a:lvl4pPr>
            <a:lvl5pPr>
              <a:defRPr sz="1600"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604361188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itchFamily="49" charset="-122"/>
                <a:ea typeface="隶书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pPr/>
              <a:t>2017/1/16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pPr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itchFamily="34" charset="0"/>
              <a:buChar char="•"/>
              <a:defRPr sz="2600">
                <a:latin typeface="微软雅黑" pitchFamily="34" charset="-122"/>
                <a:ea typeface="微软雅黑" pitchFamily="34" charset="-122"/>
              </a:defRPr>
            </a:lvl1pPr>
            <a:lvl2pPr>
              <a:buFont typeface="Arial" pitchFamily="34" charset="0"/>
              <a:buChar char="•"/>
              <a:defRPr sz="2400">
                <a:latin typeface="微软雅黑" pitchFamily="34" charset="-122"/>
                <a:ea typeface="微软雅黑" pitchFamily="34" charset="-122"/>
              </a:defRPr>
            </a:lvl2pPr>
            <a:lvl3pPr>
              <a:defRPr sz="2100">
                <a:latin typeface="微软雅黑" pitchFamily="34" charset="-122"/>
                <a:ea typeface="微软雅黑" pitchFamily="34" charset="-122"/>
              </a:defRPr>
            </a:lvl3pPr>
            <a:lvl4pPr>
              <a:buFont typeface="Arial" pitchFamily="34" charset="0"/>
              <a:buChar char="•"/>
              <a:defRPr sz="2000">
                <a:latin typeface="微软雅黑" pitchFamily="34" charset="-122"/>
                <a:ea typeface="微软雅黑" pitchFamily="34" charset="-122"/>
              </a:defRPr>
            </a:lvl4pPr>
            <a:lvl5pPr>
              <a:defRPr sz="1600"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7233941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6" Type="http://schemas.openxmlformats.org/officeDocument/2006/relationships/slideLayout" Target="../slideLayouts/slideLayout16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102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113" Type="http://schemas.openxmlformats.org/officeDocument/2006/relationships/theme" Target="../theme/theme1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59" Type="http://schemas.openxmlformats.org/officeDocument/2006/relationships/slideLayout" Target="../slideLayouts/slideLayout59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54" Type="http://schemas.openxmlformats.org/officeDocument/2006/relationships/slideLayout" Target="../slideLayouts/slideLayout54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Relationship Id="rId114" Type="http://schemas.openxmlformats.org/officeDocument/2006/relationships/image" Target="../media/image1.jpg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110" Type="http://schemas.openxmlformats.org/officeDocument/2006/relationships/slideLayout" Target="../slideLayouts/slideLayout110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Relationship Id="rId25" Type="http://schemas.openxmlformats.org/officeDocument/2006/relationships/slideLayout" Target="../slideLayouts/slideLayout25.xml"/><Relationship Id="rId46" Type="http://schemas.openxmlformats.org/officeDocument/2006/relationships/slideLayout" Target="../slideLayouts/slideLayout46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62" Type="http://schemas.openxmlformats.org/officeDocument/2006/relationships/slideLayout" Target="../slideLayouts/slideLayout62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111" Type="http://schemas.openxmlformats.org/officeDocument/2006/relationships/slideLayout" Target="../slideLayouts/slideLayout1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1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bg1">
                  <a:alpha val="59000"/>
                </a:schemeClr>
              </a:gs>
              <a:gs pos="0">
                <a:schemeClr val="bg1">
                  <a:alpha val="34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0" y="6555346"/>
            <a:ext cx="12192000" cy="302654"/>
          </a:xfrm>
          <a:prstGeom prst="rect">
            <a:avLst/>
          </a:prstGeom>
          <a:gradFill>
            <a:gsLst>
              <a:gs pos="0">
                <a:srgbClr val="404040"/>
              </a:gs>
              <a:gs pos="94000">
                <a:srgbClr val="0D0D0D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 8"/>
          <p:cNvSpPr/>
          <p:nvPr userDrawn="1"/>
        </p:nvSpPr>
        <p:spPr>
          <a:xfrm>
            <a:off x="0" y="6465194"/>
            <a:ext cx="2305316" cy="392806"/>
          </a:xfrm>
          <a:custGeom>
            <a:avLst/>
            <a:gdLst>
              <a:gd name="connsiteX0" fmla="*/ 0 w 2305316"/>
              <a:gd name="connsiteY0" fmla="*/ 0 h 392806"/>
              <a:gd name="connsiteX1" fmla="*/ 2305316 w 2305316"/>
              <a:gd name="connsiteY1" fmla="*/ 0 h 392806"/>
              <a:gd name="connsiteX2" fmla="*/ 2163649 w 2305316"/>
              <a:gd name="connsiteY2" fmla="*/ 392806 h 392806"/>
              <a:gd name="connsiteX3" fmla="*/ 0 w 2305316"/>
              <a:gd name="connsiteY3" fmla="*/ 392806 h 392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5316" h="392806">
                <a:moveTo>
                  <a:pt x="0" y="0"/>
                </a:moveTo>
                <a:lnTo>
                  <a:pt x="2305316" y="0"/>
                </a:lnTo>
                <a:lnTo>
                  <a:pt x="2163649" y="392806"/>
                </a:lnTo>
                <a:lnTo>
                  <a:pt x="0" y="392806"/>
                </a:lnTo>
                <a:close/>
              </a:path>
            </a:pathLst>
          </a:custGeom>
          <a:gradFill flip="none" rotWithShape="1">
            <a:gsLst>
              <a:gs pos="0">
                <a:srgbClr val="F93D32"/>
              </a:gs>
              <a:gs pos="91000">
                <a:srgbClr val="BE1007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任意多边形 9"/>
          <p:cNvSpPr/>
          <p:nvPr userDrawn="1"/>
        </p:nvSpPr>
        <p:spPr>
          <a:xfrm>
            <a:off x="0" y="567314"/>
            <a:ext cx="167640" cy="453766"/>
          </a:xfrm>
          <a:custGeom>
            <a:avLst/>
            <a:gdLst>
              <a:gd name="connsiteX0" fmla="*/ 0 w 2305316"/>
              <a:gd name="connsiteY0" fmla="*/ 0 h 392806"/>
              <a:gd name="connsiteX1" fmla="*/ 2305316 w 2305316"/>
              <a:gd name="connsiteY1" fmla="*/ 0 h 392806"/>
              <a:gd name="connsiteX2" fmla="*/ 2163649 w 2305316"/>
              <a:gd name="connsiteY2" fmla="*/ 392806 h 392806"/>
              <a:gd name="connsiteX3" fmla="*/ 0 w 2305316"/>
              <a:gd name="connsiteY3" fmla="*/ 392806 h 392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5316" h="392806">
                <a:moveTo>
                  <a:pt x="0" y="0"/>
                </a:moveTo>
                <a:lnTo>
                  <a:pt x="2305316" y="0"/>
                </a:lnTo>
                <a:lnTo>
                  <a:pt x="2163649" y="392806"/>
                </a:lnTo>
                <a:lnTo>
                  <a:pt x="0" y="392806"/>
                </a:lnTo>
                <a:close/>
              </a:path>
            </a:pathLst>
          </a:custGeom>
          <a:solidFill>
            <a:srgbClr val="F93D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95628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75" r:id="rId12"/>
    <p:sldLayoutId id="2147483683" r:id="rId13"/>
    <p:sldLayoutId id="2147483685" r:id="rId14"/>
    <p:sldLayoutId id="2147483695" r:id="rId15"/>
    <p:sldLayoutId id="2147483718" r:id="rId16"/>
    <p:sldLayoutId id="2147483728" r:id="rId17"/>
    <p:sldLayoutId id="2147483729" r:id="rId18"/>
    <p:sldLayoutId id="2147483730" r:id="rId19"/>
    <p:sldLayoutId id="2147483731" r:id="rId20"/>
    <p:sldLayoutId id="2147483733" r:id="rId21"/>
    <p:sldLayoutId id="2147483734" r:id="rId22"/>
    <p:sldLayoutId id="2147483735" r:id="rId23"/>
    <p:sldLayoutId id="2147483736" r:id="rId24"/>
    <p:sldLayoutId id="2147483737" r:id="rId25"/>
    <p:sldLayoutId id="2147483738" r:id="rId26"/>
    <p:sldLayoutId id="2147483739" r:id="rId27"/>
    <p:sldLayoutId id="2147483740" r:id="rId28"/>
    <p:sldLayoutId id="2147483741" r:id="rId29"/>
    <p:sldLayoutId id="2147483742" r:id="rId30"/>
    <p:sldLayoutId id="2147483743" r:id="rId31"/>
    <p:sldLayoutId id="2147483744" r:id="rId32"/>
    <p:sldLayoutId id="2147483745" r:id="rId33"/>
    <p:sldLayoutId id="2147483746" r:id="rId34"/>
    <p:sldLayoutId id="2147483747" r:id="rId35"/>
    <p:sldLayoutId id="2147483748" r:id="rId36"/>
    <p:sldLayoutId id="2147483750" r:id="rId37"/>
    <p:sldLayoutId id="2147483751" r:id="rId38"/>
    <p:sldLayoutId id="2147483752" r:id="rId39"/>
    <p:sldLayoutId id="2147483753" r:id="rId40"/>
    <p:sldLayoutId id="2147483754" r:id="rId41"/>
    <p:sldLayoutId id="2147483755" r:id="rId42"/>
    <p:sldLayoutId id="2147483756" r:id="rId43"/>
    <p:sldLayoutId id="2147483757" r:id="rId44"/>
    <p:sldLayoutId id="2147483758" r:id="rId45"/>
    <p:sldLayoutId id="2147483759" r:id="rId46"/>
    <p:sldLayoutId id="2147483760" r:id="rId47"/>
    <p:sldLayoutId id="2147483761" r:id="rId48"/>
    <p:sldLayoutId id="2147483762" r:id="rId49"/>
    <p:sldLayoutId id="2147483763" r:id="rId50"/>
    <p:sldLayoutId id="2147483764" r:id="rId51"/>
    <p:sldLayoutId id="2147483765" r:id="rId52"/>
    <p:sldLayoutId id="2147483766" r:id="rId53"/>
    <p:sldLayoutId id="2147483767" r:id="rId54"/>
    <p:sldLayoutId id="2147483768" r:id="rId55"/>
    <p:sldLayoutId id="2147483769" r:id="rId56"/>
    <p:sldLayoutId id="2147483770" r:id="rId57"/>
    <p:sldLayoutId id="2147483771" r:id="rId58"/>
    <p:sldLayoutId id="2147483772" r:id="rId59"/>
    <p:sldLayoutId id="2147483773" r:id="rId60"/>
    <p:sldLayoutId id="2147483775" r:id="rId61"/>
    <p:sldLayoutId id="2147483776" r:id="rId62"/>
    <p:sldLayoutId id="2147483777" r:id="rId63"/>
    <p:sldLayoutId id="2147483778" r:id="rId64"/>
    <p:sldLayoutId id="2147483779" r:id="rId65"/>
    <p:sldLayoutId id="2147483780" r:id="rId66"/>
    <p:sldLayoutId id="2147483781" r:id="rId67"/>
    <p:sldLayoutId id="2147483782" r:id="rId68"/>
    <p:sldLayoutId id="2147483783" r:id="rId69"/>
    <p:sldLayoutId id="2147483784" r:id="rId70"/>
    <p:sldLayoutId id="2147483785" r:id="rId71"/>
    <p:sldLayoutId id="2147483786" r:id="rId72"/>
    <p:sldLayoutId id="2147483787" r:id="rId73"/>
    <p:sldLayoutId id="2147483788" r:id="rId74"/>
    <p:sldLayoutId id="2147483789" r:id="rId75"/>
    <p:sldLayoutId id="2147483790" r:id="rId76"/>
    <p:sldLayoutId id="2147483791" r:id="rId77"/>
    <p:sldLayoutId id="2147483792" r:id="rId78"/>
    <p:sldLayoutId id="2147483793" r:id="rId79"/>
    <p:sldLayoutId id="2147483794" r:id="rId80"/>
    <p:sldLayoutId id="2147483795" r:id="rId81"/>
    <p:sldLayoutId id="2147483796" r:id="rId82"/>
    <p:sldLayoutId id="2147483797" r:id="rId83"/>
    <p:sldLayoutId id="2147483798" r:id="rId84"/>
    <p:sldLayoutId id="2147483799" r:id="rId85"/>
    <p:sldLayoutId id="2147483800" r:id="rId86"/>
    <p:sldLayoutId id="2147483801" r:id="rId87"/>
    <p:sldLayoutId id="2147483802" r:id="rId88"/>
    <p:sldLayoutId id="2147483803" r:id="rId89"/>
    <p:sldLayoutId id="2147483804" r:id="rId90"/>
    <p:sldLayoutId id="2147483805" r:id="rId91"/>
    <p:sldLayoutId id="2147483806" r:id="rId92"/>
    <p:sldLayoutId id="2147483807" r:id="rId93"/>
    <p:sldLayoutId id="2147483808" r:id="rId94"/>
    <p:sldLayoutId id="2147483810" r:id="rId95"/>
    <p:sldLayoutId id="2147483812" r:id="rId96"/>
    <p:sldLayoutId id="2147483813" r:id="rId97"/>
    <p:sldLayoutId id="2147483814" r:id="rId98"/>
    <p:sldLayoutId id="2147483815" r:id="rId99"/>
    <p:sldLayoutId id="2147483816" r:id="rId100"/>
    <p:sldLayoutId id="2147483817" r:id="rId101"/>
    <p:sldLayoutId id="2147483818" r:id="rId102"/>
    <p:sldLayoutId id="2147483819" r:id="rId103"/>
    <p:sldLayoutId id="2147483820" r:id="rId104"/>
    <p:sldLayoutId id="2147483822" r:id="rId105"/>
    <p:sldLayoutId id="2147483823" r:id="rId106"/>
    <p:sldLayoutId id="2147483824" r:id="rId107"/>
    <p:sldLayoutId id="2147483825" r:id="rId108"/>
    <p:sldLayoutId id="2147483826" r:id="rId109"/>
    <p:sldLayoutId id="2147483827" r:id="rId110"/>
    <p:sldLayoutId id="2147483837" r:id="rId111"/>
    <p:sldLayoutId id="2147483838" r:id="rId1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3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03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104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5.xml"/><Relationship Id="rId4" Type="http://schemas.openxmlformats.org/officeDocument/2006/relationships/image" Target="../media/image98.jpeg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107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jpeg"/><Relationship Id="rId1" Type="http://schemas.openxmlformats.org/officeDocument/2006/relationships/slideLayout" Target="../slideLayouts/slideLayout108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109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0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80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02.em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3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0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0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7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7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7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7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7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7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7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7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11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1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5.jpeg"/><Relationship Id="rId4" Type="http://schemas.openxmlformats.org/officeDocument/2006/relationships/image" Target="../media/image14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25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28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30.jpe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0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7.xml"/><Relationship Id="rId4" Type="http://schemas.openxmlformats.org/officeDocument/2006/relationships/image" Target="../media/image37.e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8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0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4.xml"/><Relationship Id="rId5" Type="http://schemas.openxmlformats.org/officeDocument/2006/relationships/image" Target="../media/image43.emf"/><Relationship Id="rId4" Type="http://schemas.openxmlformats.org/officeDocument/2006/relationships/image" Target="../media/image42.em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5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8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9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0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3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emf"/><Relationship Id="rId3" Type="http://schemas.openxmlformats.org/officeDocument/2006/relationships/image" Target="../media/image52.emf"/><Relationship Id="rId7" Type="http://schemas.openxmlformats.org/officeDocument/2006/relationships/image" Target="../media/image56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4.xml"/><Relationship Id="rId6" Type="http://schemas.openxmlformats.org/officeDocument/2006/relationships/image" Target="../media/image55.emf"/><Relationship Id="rId5" Type="http://schemas.openxmlformats.org/officeDocument/2006/relationships/image" Target="../media/image54.emf"/><Relationship Id="rId4" Type="http://schemas.openxmlformats.org/officeDocument/2006/relationships/image" Target="../media/image53.emf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65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6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8.xml"/><Relationship Id="rId4" Type="http://schemas.openxmlformats.org/officeDocument/2006/relationships/image" Target="../media/image66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9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0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4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5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6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8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emf"/><Relationship Id="rId1" Type="http://schemas.openxmlformats.org/officeDocument/2006/relationships/slideLayout" Target="../slideLayouts/slideLayout79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80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8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8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8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84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85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86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8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88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89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90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9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9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3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4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5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96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98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99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0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0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6722772" y="3245476"/>
            <a:ext cx="5469228" cy="64394"/>
          </a:xfrm>
          <a:prstGeom prst="rect">
            <a:avLst/>
          </a:prstGeom>
          <a:solidFill>
            <a:srgbClr val="B82E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6672585" y="2613640"/>
            <a:ext cx="50289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BE1007"/>
                </a:solidFill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第四章  需求分析，用例分析法</a:t>
            </a:r>
          </a:p>
        </p:txBody>
      </p:sp>
    </p:spTree>
    <p:extLst>
      <p:ext uri="{BB962C8B-B14F-4D97-AF65-F5344CB8AC3E}">
        <p14:creationId xmlns:p14="http://schemas.microsoft.com/office/powerpoint/2010/main" val="553819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74320" y="449590"/>
            <a:ext cx="42883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主流分析方法之原型法</a:t>
            </a: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7818120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4562673" y="637832"/>
            <a:ext cx="491490" cy="318085"/>
            <a:chOff x="3017520" y="601990"/>
            <a:chExt cx="491490" cy="414010"/>
          </a:xfrm>
        </p:grpSpPr>
        <p:sp>
          <p:nvSpPr>
            <p:cNvPr id="12" name="燕尾形 1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燕尾形 1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552992" y="1334587"/>
            <a:ext cx="11125201" cy="3157146"/>
          </a:xfrm>
          <a:prstGeom prst="rect">
            <a:avLst/>
          </a:prstGeom>
        </p:spPr>
        <p:txBody>
          <a:bodyPr/>
          <a:lstStyle/>
          <a:p>
            <a:pPr marL="228600" indent="-228600">
              <a:lnSpc>
                <a:spcPct val="150000"/>
              </a:lnSpc>
              <a:spcBef>
                <a:spcPts val="1000"/>
              </a:spcBef>
              <a:buFont typeface="Arial" pitchFamily="34" charset="0"/>
              <a:buChar char="•"/>
            </a:pP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原型法是指在获取一组基本的需求定义后，利用高级软件工具可视化的开发环境，快速地建立一个目标系统的最初版本，并把它交给用户试用、补充和修改，再进行新的版本开发。反复进行这个过程，直到得出系统的“精确解”，即用户满意为止的一种方法。</a:t>
            </a:r>
          </a:p>
        </p:txBody>
      </p:sp>
      <p:pic>
        <p:nvPicPr>
          <p:cNvPr id="1028" name="Picture 4" descr="http://www.linuxdiyf.com/1/uploadfile/200606/200606300223387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6242" y="2729792"/>
            <a:ext cx="6810375" cy="4124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872548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 l="3515" t="9375" r="19726" b="40000"/>
          <a:stretch>
            <a:fillRect/>
          </a:stretch>
        </p:blipFill>
        <p:spPr bwMode="auto">
          <a:xfrm>
            <a:off x="559553" y="1406288"/>
            <a:ext cx="10880424" cy="4485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文本框 3"/>
          <p:cNvSpPr txBox="1"/>
          <p:nvPr/>
        </p:nvSpPr>
        <p:spPr>
          <a:xfrm>
            <a:off x="274320" y="449590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整理域模型</a:t>
            </a: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2510830" y="631963"/>
            <a:ext cx="491490" cy="318085"/>
            <a:chOff x="3017520" y="601990"/>
            <a:chExt cx="491490" cy="414010"/>
          </a:xfrm>
        </p:grpSpPr>
        <p:sp>
          <p:nvSpPr>
            <p:cNvPr id="12" name="燕尾形 1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燕尾形 1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5828711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274320" y="449590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cxnSp>
        <p:nvCxnSpPr>
          <p:cNvPr id="8" name="直接连接符 7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/>
          <p:cNvGrpSpPr/>
          <p:nvPr/>
        </p:nvGrpSpPr>
        <p:grpSpPr>
          <a:xfrm>
            <a:off x="1402080" y="594359"/>
            <a:ext cx="491490" cy="318085"/>
            <a:chOff x="3017520" y="601990"/>
            <a:chExt cx="491490" cy="414010"/>
          </a:xfrm>
        </p:grpSpPr>
        <p:sp>
          <p:nvSpPr>
            <p:cNvPr id="9" name="燕尾形 8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燕尾形 9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燕尾形 10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11683199" y="3291839"/>
            <a:ext cx="344805" cy="318085"/>
            <a:chOff x="3017520" y="601990"/>
            <a:chExt cx="344805" cy="414010"/>
          </a:xfrm>
        </p:grpSpPr>
        <p:sp>
          <p:nvSpPr>
            <p:cNvPr id="32" name="燕尾形 3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3" name="燕尾形 3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 flipH="1">
            <a:off x="101917" y="3291839"/>
            <a:ext cx="344805" cy="318085"/>
            <a:chOff x="3017520" y="601990"/>
            <a:chExt cx="344805" cy="414010"/>
          </a:xfrm>
        </p:grpSpPr>
        <p:sp>
          <p:nvSpPr>
            <p:cNvPr id="36" name="燕尾形 35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7" name="燕尾形 36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8" name="矩形 3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3227388" y="2082800"/>
            <a:ext cx="6501248" cy="723900"/>
            <a:chOff x="3328988" y="2082800"/>
            <a:chExt cx="6501248" cy="723900"/>
          </a:xfrm>
        </p:grpSpPr>
        <p:sp>
          <p:nvSpPr>
            <p:cNvPr id="2" name="矩形 1"/>
            <p:cNvSpPr/>
            <p:nvPr/>
          </p:nvSpPr>
          <p:spPr>
            <a:xfrm>
              <a:off x="3328988" y="2082800"/>
              <a:ext cx="722312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41"/>
            <p:cNvSpPr/>
            <p:nvPr/>
          </p:nvSpPr>
          <p:spPr>
            <a:xfrm>
              <a:off x="4192588" y="2082800"/>
              <a:ext cx="5637648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矩形 2"/>
            <p:cNvSpPr/>
            <p:nvPr/>
          </p:nvSpPr>
          <p:spPr>
            <a:xfrm>
              <a:off x="3328988" y="266700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/>
          </p:nvSpPr>
          <p:spPr>
            <a:xfrm>
              <a:off x="4192587" y="2667000"/>
              <a:ext cx="5637649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3460225" y="217484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</a:t>
              </a: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3227388" y="3028950"/>
            <a:ext cx="6501248" cy="723900"/>
            <a:chOff x="3328988" y="3028950"/>
            <a:chExt cx="6501248" cy="723900"/>
          </a:xfrm>
        </p:grpSpPr>
        <p:sp>
          <p:nvSpPr>
            <p:cNvPr id="45" name="矩形 44"/>
            <p:cNvSpPr/>
            <p:nvPr/>
          </p:nvSpPr>
          <p:spPr>
            <a:xfrm>
              <a:off x="3328988" y="3028950"/>
              <a:ext cx="722312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4192588" y="3028950"/>
              <a:ext cx="5637648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矩形 46"/>
            <p:cNvSpPr/>
            <p:nvPr/>
          </p:nvSpPr>
          <p:spPr>
            <a:xfrm>
              <a:off x="3328988" y="361315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矩形 47"/>
            <p:cNvSpPr/>
            <p:nvPr/>
          </p:nvSpPr>
          <p:spPr>
            <a:xfrm>
              <a:off x="4192588" y="3613150"/>
              <a:ext cx="5637648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3460225" y="312099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二</a:t>
              </a: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3227388" y="3975100"/>
            <a:ext cx="6501248" cy="723900"/>
            <a:chOff x="3328988" y="3975100"/>
            <a:chExt cx="6501248" cy="723900"/>
          </a:xfrm>
        </p:grpSpPr>
        <p:sp>
          <p:nvSpPr>
            <p:cNvPr id="51" name="矩形 50"/>
            <p:cNvSpPr/>
            <p:nvPr/>
          </p:nvSpPr>
          <p:spPr>
            <a:xfrm>
              <a:off x="3328988" y="3975100"/>
              <a:ext cx="722312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矩形 51"/>
            <p:cNvSpPr/>
            <p:nvPr/>
          </p:nvSpPr>
          <p:spPr>
            <a:xfrm>
              <a:off x="4192588" y="3975100"/>
              <a:ext cx="5637648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矩形 52"/>
            <p:cNvSpPr/>
            <p:nvPr/>
          </p:nvSpPr>
          <p:spPr>
            <a:xfrm>
              <a:off x="3328988" y="455930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矩形 53"/>
            <p:cNvSpPr/>
            <p:nvPr/>
          </p:nvSpPr>
          <p:spPr>
            <a:xfrm>
              <a:off x="4192587" y="4559300"/>
              <a:ext cx="5637649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文本框 54"/>
            <p:cNvSpPr txBox="1"/>
            <p:nvPr/>
          </p:nvSpPr>
          <p:spPr>
            <a:xfrm>
              <a:off x="3460225" y="406714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三</a:t>
              </a:r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3227388" y="4921250"/>
            <a:ext cx="6501248" cy="723900"/>
            <a:chOff x="3328988" y="4921250"/>
            <a:chExt cx="6501248" cy="723900"/>
          </a:xfrm>
        </p:grpSpPr>
        <p:sp>
          <p:nvSpPr>
            <p:cNvPr id="57" name="矩形 56"/>
            <p:cNvSpPr/>
            <p:nvPr/>
          </p:nvSpPr>
          <p:spPr>
            <a:xfrm>
              <a:off x="3328988" y="4921250"/>
              <a:ext cx="722312" cy="7239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矩形 57"/>
            <p:cNvSpPr/>
            <p:nvPr/>
          </p:nvSpPr>
          <p:spPr>
            <a:xfrm>
              <a:off x="4192587" y="4921250"/>
              <a:ext cx="5637649" cy="7239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矩形 58"/>
            <p:cNvSpPr/>
            <p:nvPr/>
          </p:nvSpPr>
          <p:spPr>
            <a:xfrm>
              <a:off x="3328988" y="550545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矩形 59"/>
            <p:cNvSpPr/>
            <p:nvPr/>
          </p:nvSpPr>
          <p:spPr>
            <a:xfrm>
              <a:off x="4192588" y="5505450"/>
              <a:ext cx="5637648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文本框 60"/>
            <p:cNvSpPr txBox="1"/>
            <p:nvPr/>
          </p:nvSpPr>
          <p:spPr>
            <a:xfrm>
              <a:off x="3460225" y="501329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四</a:t>
              </a:r>
            </a:p>
          </p:txBody>
        </p:sp>
      </p:grpSp>
      <p:sp>
        <p:nvSpPr>
          <p:cNvPr id="64" name="矩形 63"/>
          <p:cNvSpPr/>
          <p:nvPr/>
        </p:nvSpPr>
        <p:spPr>
          <a:xfrm>
            <a:off x="11018478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文本框 49"/>
          <p:cNvSpPr txBox="1"/>
          <p:nvPr/>
        </p:nvSpPr>
        <p:spPr>
          <a:xfrm>
            <a:off x="4372451" y="2186839"/>
            <a:ext cx="30059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需求分析的几种主流方法</a:t>
            </a:r>
          </a:p>
        </p:txBody>
      </p:sp>
      <p:sp>
        <p:nvSpPr>
          <p:cNvPr id="56" name="文本框 55"/>
          <p:cNvSpPr txBox="1"/>
          <p:nvPr/>
        </p:nvSpPr>
        <p:spPr>
          <a:xfrm>
            <a:off x="4372451" y="3132989"/>
            <a:ext cx="36824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域建模：以</a:t>
            </a: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OO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思想构建术语表</a:t>
            </a:r>
          </a:p>
        </p:txBody>
      </p:sp>
      <p:sp>
        <p:nvSpPr>
          <p:cNvPr id="62" name="文本框 61"/>
          <p:cNvSpPr txBox="1"/>
          <p:nvPr/>
        </p:nvSpPr>
        <p:spPr>
          <a:xfrm>
            <a:off x="4372451" y="4067145"/>
            <a:ext cx="48013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用例分析：系统功能性需求分析的好工具</a:t>
            </a:r>
          </a:p>
        </p:txBody>
      </p:sp>
      <p:sp>
        <p:nvSpPr>
          <p:cNvPr id="69" name="文本框 68"/>
          <p:cNvSpPr txBox="1"/>
          <p:nvPr/>
        </p:nvSpPr>
        <p:spPr>
          <a:xfrm>
            <a:off x="4372451" y="5013295"/>
            <a:ext cx="42883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非功能性需求分析及需求定义与评审</a:t>
            </a:r>
          </a:p>
        </p:txBody>
      </p:sp>
    </p:spTree>
    <p:extLst>
      <p:ext uri="{BB962C8B-B14F-4D97-AF65-F5344CB8AC3E}">
        <p14:creationId xmlns:p14="http://schemas.microsoft.com/office/powerpoint/2010/main" val="4159766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1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5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16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9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20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4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4" grpId="0" animBg="1"/>
        </p:bldLst>
      </p:timing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499617"/>
            <a:ext cx="10972800" cy="43891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功能性需求，通俗讲就是系统可以做什么。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非功能性需求，通俗讲就是系统可以把某项功能做到什么程度。</a:t>
            </a:r>
          </a:p>
        </p:txBody>
      </p:sp>
      <p:pic>
        <p:nvPicPr>
          <p:cNvPr id="4098" name="Picture 2" descr="http://www.chaoyu.net/movie/UploadSoftPic/1608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024826" y="3357562"/>
            <a:ext cx="2381250" cy="3333750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2738414" y="3643315"/>
            <a:ext cx="480131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一代富商沈万三的经商秘诀：</a:t>
            </a:r>
            <a:endParaRPr lang="en-US" altLang="zh-CN" sz="4000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40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人无我有，人有我优</a:t>
            </a:r>
          </a:p>
        </p:txBody>
      </p:sp>
      <p:sp>
        <p:nvSpPr>
          <p:cNvPr id="6" name="圆角矩形标注 5"/>
          <p:cNvSpPr/>
          <p:nvPr/>
        </p:nvSpPr>
        <p:spPr>
          <a:xfrm>
            <a:off x="2309786" y="5357826"/>
            <a:ext cx="2000264" cy="857256"/>
          </a:xfrm>
          <a:prstGeom prst="wedgeRoundRectCallout">
            <a:avLst>
              <a:gd name="adj1" fmla="val 39209"/>
              <a:gd name="adj2" fmla="val -12695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/>
              <a:t>功能性需求</a:t>
            </a:r>
          </a:p>
        </p:txBody>
      </p:sp>
      <p:sp>
        <p:nvSpPr>
          <p:cNvPr id="7" name="圆角矩形标注 6"/>
          <p:cNvSpPr/>
          <p:nvPr/>
        </p:nvSpPr>
        <p:spPr>
          <a:xfrm>
            <a:off x="5595934" y="5357826"/>
            <a:ext cx="2143140" cy="857256"/>
          </a:xfrm>
          <a:prstGeom prst="wedgeRoundRectCallout">
            <a:avLst>
              <a:gd name="adj1" fmla="val -39255"/>
              <a:gd name="adj2" fmla="val -12217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/>
              <a:t>非功能性需求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274320" y="449590"/>
            <a:ext cx="53158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功能性需求 </a:t>
            </a:r>
            <a:r>
              <a:rPr lang="en-US" altLang="zh-CN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非功能性需求</a:t>
            </a:r>
          </a:p>
        </p:txBody>
      </p:sp>
      <p:cxnSp>
        <p:nvCxnSpPr>
          <p:cNvPr id="9" name="直接连接符 8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11018478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5" name="组合 14"/>
          <p:cNvGrpSpPr/>
          <p:nvPr/>
        </p:nvGrpSpPr>
        <p:grpSpPr>
          <a:xfrm>
            <a:off x="5590199" y="611997"/>
            <a:ext cx="491490" cy="318085"/>
            <a:chOff x="3017520" y="601990"/>
            <a:chExt cx="491490" cy="414010"/>
          </a:xfrm>
        </p:grpSpPr>
        <p:sp>
          <p:nvSpPr>
            <p:cNvPr id="16" name="燕尾形 15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7" name="燕尾形 16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8" name="燕尾形 17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72461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7" grpId="0" animBg="1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://auto.738.cn/UploadFiles/200701/20070112084848550.jpg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571" t="16667" r="3571" b="16666"/>
          <a:stretch>
            <a:fillRect/>
          </a:stretch>
        </p:blipFill>
        <p:spPr bwMode="auto">
          <a:xfrm>
            <a:off x="1881158" y="1539421"/>
            <a:ext cx="3714776" cy="2000264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5753744" y="1467984"/>
            <a:ext cx="3842719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latin typeface="微软雅黑" pitchFamily="34" charset="-122"/>
                <a:ea typeface="微软雅黑" pitchFamily="34" charset="-122"/>
              </a:rPr>
              <a:t>1.</a:t>
            </a:r>
            <a:r>
              <a:rPr lang="zh-CN" altLang="en-US" sz="2800" b="1" dirty="0">
                <a:latin typeface="微软雅黑" pitchFamily="34" charset="-122"/>
                <a:ea typeface="微软雅黑" pitchFamily="34" charset="-122"/>
              </a:rPr>
              <a:t>最高时速</a:t>
            </a:r>
            <a:r>
              <a:rPr lang="en-US" altLang="zh-CN" sz="2800" b="1" dirty="0">
                <a:latin typeface="微软雅黑" pitchFamily="34" charset="-122"/>
                <a:ea typeface="微软雅黑" pitchFamily="34" charset="-122"/>
              </a:rPr>
              <a:t>200</a:t>
            </a:r>
            <a:r>
              <a:rPr lang="zh-CN" altLang="en-US" sz="2800" b="1" dirty="0">
                <a:latin typeface="微软雅黑" pitchFamily="34" charset="-122"/>
                <a:ea typeface="微软雅黑" pitchFamily="34" charset="-122"/>
              </a:rPr>
              <a:t>公里；</a:t>
            </a:r>
            <a:endParaRPr lang="en-US" altLang="zh-CN" sz="2800" b="1" dirty="0"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2800" b="1" dirty="0">
                <a:latin typeface="微软雅黑" pitchFamily="34" charset="-122"/>
                <a:ea typeface="微软雅黑" pitchFamily="34" charset="-122"/>
              </a:rPr>
              <a:t>2.ABS</a:t>
            </a:r>
            <a:r>
              <a:rPr lang="zh-CN" altLang="en-US" sz="2800" b="1" dirty="0">
                <a:latin typeface="微软雅黑" pitchFamily="34" charset="-122"/>
                <a:ea typeface="微软雅黑" pitchFamily="34" charset="-122"/>
              </a:rPr>
              <a:t>防抱死；</a:t>
            </a:r>
            <a:endParaRPr lang="en-US" altLang="zh-CN" sz="2800" b="1" dirty="0"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2800" b="1" dirty="0">
                <a:latin typeface="微软雅黑" pitchFamily="34" charset="-122"/>
                <a:ea typeface="微软雅黑" pitchFamily="34" charset="-122"/>
              </a:rPr>
              <a:t>3.</a:t>
            </a:r>
            <a:r>
              <a:rPr lang="zh-CN" altLang="en-US" sz="2800" b="1" dirty="0">
                <a:latin typeface="微软雅黑" pitchFamily="34" charset="-122"/>
                <a:ea typeface="微软雅黑" pitchFamily="34" charset="-122"/>
              </a:rPr>
              <a:t>安全气囊；</a:t>
            </a:r>
            <a:endParaRPr lang="en-US" altLang="zh-CN" sz="2800" b="1" dirty="0"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2800" b="1" dirty="0">
                <a:latin typeface="微软雅黑" pitchFamily="34" charset="-122"/>
                <a:ea typeface="微软雅黑" pitchFamily="34" charset="-122"/>
              </a:rPr>
              <a:t>4.</a:t>
            </a:r>
            <a:r>
              <a:rPr lang="zh-CN" altLang="en-US" sz="2800" b="1" dirty="0">
                <a:latin typeface="微软雅黑" pitchFamily="34" charset="-122"/>
                <a:ea typeface="微软雅黑" pitchFamily="34" charset="-122"/>
              </a:rPr>
              <a:t>双开门；</a:t>
            </a:r>
            <a:endParaRPr lang="en-US" altLang="zh-CN" sz="2800" b="1" dirty="0"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2800" b="1" dirty="0">
                <a:latin typeface="微软雅黑" pitchFamily="34" charset="-122"/>
                <a:ea typeface="微软雅黑" pitchFamily="34" charset="-122"/>
              </a:rPr>
              <a:t>5.</a:t>
            </a:r>
            <a:r>
              <a:rPr lang="zh-CN" altLang="en-US" sz="2800" b="1" dirty="0">
                <a:latin typeface="微软雅黑" pitchFamily="34" charset="-122"/>
                <a:ea typeface="微软雅黑" pitchFamily="34" charset="-122"/>
              </a:rPr>
              <a:t>百公里耗油</a:t>
            </a:r>
            <a:r>
              <a:rPr lang="en-US" altLang="zh-CN" sz="2800" b="1" dirty="0">
                <a:latin typeface="微软雅黑" pitchFamily="34" charset="-122"/>
                <a:ea typeface="微软雅黑" pitchFamily="34" charset="-122"/>
              </a:rPr>
              <a:t>8-10</a:t>
            </a:r>
            <a:r>
              <a:rPr lang="zh-CN" altLang="en-US" sz="2800" b="1" dirty="0">
                <a:latin typeface="微软雅黑" pitchFamily="34" charset="-122"/>
                <a:ea typeface="微软雅黑" pitchFamily="34" charset="-122"/>
              </a:rPr>
              <a:t>升；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5881686" y="1928802"/>
            <a:ext cx="3429024" cy="158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>
            <a:off x="5881686" y="3643314"/>
            <a:ext cx="3571900" cy="158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 descr="http://hicongj.cc/UploadFiles/Xhx_200906_hk/2009-12/Image/2009122316032532.jpg"/>
          <p:cNvPicPr>
            <a:picLocks noChangeAspect="1" noChangeArrowheads="1"/>
          </p:cNvPicPr>
          <p:nvPr/>
        </p:nvPicPr>
        <p:blipFill>
          <a:blip r:embed="rId4" cstate="print"/>
          <a:srcRect l="19137" t="9765" r="14337"/>
          <a:stretch>
            <a:fillRect/>
          </a:stretch>
        </p:blipFill>
        <p:spPr bwMode="auto">
          <a:xfrm>
            <a:off x="2706880" y="3929090"/>
            <a:ext cx="2031798" cy="2571744"/>
          </a:xfrm>
          <a:prstGeom prst="rect">
            <a:avLst/>
          </a:prstGeom>
          <a:noFill/>
        </p:spPr>
      </p:pic>
      <p:sp>
        <p:nvSpPr>
          <p:cNvPr id="11" name="TextBox 10"/>
          <p:cNvSpPr txBox="1"/>
          <p:nvPr/>
        </p:nvSpPr>
        <p:spPr>
          <a:xfrm>
            <a:off x="5743286" y="4000505"/>
            <a:ext cx="4924746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latin typeface="微软雅黑" pitchFamily="34" charset="-122"/>
                <a:ea typeface="微软雅黑" pitchFamily="34" charset="-122"/>
              </a:rPr>
              <a:t>1.7*24</a:t>
            </a:r>
            <a:r>
              <a:rPr lang="zh-CN" altLang="en-US" sz="2800" b="1" dirty="0">
                <a:latin typeface="微软雅黑" pitchFamily="34" charset="-122"/>
                <a:ea typeface="微软雅黑" pitchFamily="34" charset="-122"/>
              </a:rPr>
              <a:t>小时不间断服务；</a:t>
            </a:r>
            <a:endParaRPr lang="en-US" altLang="zh-CN" sz="2800" b="1" dirty="0"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2800" b="1" dirty="0">
                <a:latin typeface="微软雅黑" pitchFamily="34" charset="-122"/>
                <a:ea typeface="微软雅黑" pitchFamily="34" charset="-122"/>
              </a:rPr>
              <a:t>2.</a:t>
            </a:r>
            <a:r>
              <a:rPr lang="zh-CN" altLang="en-US" sz="2800" b="1" dirty="0">
                <a:latin typeface="微软雅黑" pitchFamily="34" charset="-122"/>
                <a:ea typeface="微软雅黑" pitchFamily="34" charset="-122"/>
              </a:rPr>
              <a:t>可存款、取款、转账；</a:t>
            </a:r>
            <a:endParaRPr lang="en-US" altLang="zh-CN" sz="2800" b="1" dirty="0"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2800" b="1" dirty="0">
                <a:latin typeface="微软雅黑" pitchFamily="34" charset="-122"/>
                <a:ea typeface="微软雅黑" pitchFamily="34" charset="-122"/>
              </a:rPr>
              <a:t>3.</a:t>
            </a:r>
            <a:r>
              <a:rPr lang="zh-CN" altLang="en-US" sz="2800" b="1" dirty="0">
                <a:latin typeface="微软雅黑" pitchFamily="34" charset="-122"/>
                <a:ea typeface="微软雅黑" pitchFamily="34" charset="-122"/>
              </a:rPr>
              <a:t> 可自动识别存款中的伪钞；</a:t>
            </a:r>
            <a:endParaRPr lang="en-US" altLang="zh-CN" sz="2800" b="1" dirty="0"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2800" b="1" dirty="0">
                <a:latin typeface="微软雅黑" pitchFamily="34" charset="-122"/>
                <a:ea typeface="微软雅黑" pitchFamily="34" charset="-122"/>
              </a:rPr>
              <a:t>4.</a:t>
            </a:r>
            <a:r>
              <a:rPr lang="zh-CN" altLang="en-US" sz="2800" b="1" dirty="0">
                <a:latin typeface="微软雅黑" pitchFamily="34" charset="-122"/>
                <a:ea typeface="微软雅黑" pitchFamily="34" charset="-122"/>
              </a:rPr>
              <a:t>单次最高取款额</a:t>
            </a:r>
            <a:r>
              <a:rPr lang="en-US" altLang="zh-CN" sz="2800" b="1" dirty="0">
                <a:latin typeface="微软雅黑" pitchFamily="34" charset="-122"/>
                <a:ea typeface="微软雅黑" pitchFamily="34" charset="-122"/>
              </a:rPr>
              <a:t>3000</a:t>
            </a:r>
            <a:r>
              <a:rPr lang="zh-CN" altLang="en-US" sz="2800" b="1" dirty="0">
                <a:latin typeface="微软雅黑" pitchFamily="34" charset="-122"/>
                <a:ea typeface="微软雅黑" pitchFamily="34" charset="-122"/>
              </a:rPr>
              <a:t>元；</a:t>
            </a:r>
            <a:endParaRPr lang="en-US" altLang="zh-CN" sz="2800" b="1" dirty="0"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2800" b="1" dirty="0">
                <a:latin typeface="微软雅黑" pitchFamily="34" charset="-122"/>
                <a:ea typeface="微软雅黑" pitchFamily="34" charset="-122"/>
              </a:rPr>
              <a:t>5.</a:t>
            </a:r>
            <a:r>
              <a:rPr lang="zh-CN" altLang="en-US" sz="2800" b="1" dirty="0">
                <a:latin typeface="微软雅黑" pitchFamily="34" charset="-122"/>
                <a:ea typeface="微软雅黑" pitchFamily="34" charset="-122"/>
              </a:rPr>
              <a:t>可跨行取款；</a:t>
            </a:r>
          </a:p>
        </p:txBody>
      </p:sp>
      <p:cxnSp>
        <p:nvCxnSpPr>
          <p:cNvPr id="12" name="直接连接符 11"/>
          <p:cNvCxnSpPr/>
          <p:nvPr/>
        </p:nvCxnSpPr>
        <p:spPr>
          <a:xfrm>
            <a:off x="5881686" y="4500570"/>
            <a:ext cx="3714776" cy="229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5881686" y="5784160"/>
            <a:ext cx="4500594" cy="229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274320" y="449590"/>
            <a:ext cx="63401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思考：下面哪些是非功能性需求？</a:t>
            </a:r>
          </a:p>
        </p:txBody>
      </p:sp>
      <p:cxnSp>
        <p:nvCxnSpPr>
          <p:cNvPr id="15" name="直接连接符 1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11018478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1" name="组合 20"/>
          <p:cNvGrpSpPr/>
          <p:nvPr/>
        </p:nvGrpSpPr>
        <p:grpSpPr>
          <a:xfrm>
            <a:off x="6444636" y="629674"/>
            <a:ext cx="491490" cy="318085"/>
            <a:chOff x="3017520" y="601990"/>
            <a:chExt cx="491490" cy="414010"/>
          </a:xfrm>
        </p:grpSpPr>
        <p:sp>
          <p:nvSpPr>
            <p:cNvPr id="22" name="燕尾形 2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3" name="燕尾形 2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4" name="燕尾形 2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00118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1" grpId="0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603900"/>
            <a:ext cx="10972800" cy="43891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可靠性</a:t>
            </a:r>
            <a:r>
              <a:rPr lang="en-US" altLang="zh-CN" dirty="0"/>
              <a:t>[Reliability]</a:t>
            </a:r>
            <a:r>
              <a:rPr lang="zh-CN" altLang="en-US" dirty="0"/>
              <a:t>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可用性</a:t>
            </a:r>
            <a:r>
              <a:rPr lang="en-US" altLang="zh-CN" dirty="0"/>
              <a:t>[Usability]</a:t>
            </a:r>
            <a:r>
              <a:rPr lang="zh-CN" altLang="en-US" dirty="0"/>
              <a:t>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性能</a:t>
            </a:r>
            <a:r>
              <a:rPr lang="en-US" altLang="zh-CN" dirty="0"/>
              <a:t>[Performance]</a:t>
            </a:r>
            <a:r>
              <a:rPr lang="zh-CN" altLang="en-US" dirty="0"/>
              <a:t>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可支持性</a:t>
            </a:r>
            <a:r>
              <a:rPr lang="en-US" altLang="zh-CN" dirty="0"/>
              <a:t>[Supportability]</a:t>
            </a:r>
            <a:r>
              <a:rPr lang="zh-CN" altLang="en-US" dirty="0"/>
              <a:t>。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274320" y="449590"/>
            <a:ext cx="69621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软件产品的典型非功能性需求</a:t>
            </a:r>
            <a:r>
              <a:rPr lang="en-US" altLang="zh-CN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(RUPS)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1018478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7204273" y="637832"/>
            <a:ext cx="491490" cy="318085"/>
            <a:chOff x="3017520" y="601990"/>
            <a:chExt cx="491490" cy="414010"/>
          </a:xfrm>
        </p:grpSpPr>
        <p:sp>
          <p:nvSpPr>
            <p:cNvPr id="12" name="燕尾形 1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燕尾形 1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2771373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01040" y="1507672"/>
            <a:ext cx="10972800" cy="4389120"/>
          </a:xfrm>
        </p:spPr>
        <p:txBody>
          <a:bodyPr/>
          <a:lstStyle/>
          <a:p>
            <a:r>
              <a:rPr lang="zh-CN" altLang="en-US" dirty="0"/>
              <a:t>系统在一定时间内、在一定条件下无故障地执行指定功能的能力。</a:t>
            </a:r>
            <a:endParaRPr lang="en-US" altLang="zh-CN" dirty="0"/>
          </a:p>
          <a:p>
            <a:r>
              <a:rPr lang="zh-CN" altLang="en-US" dirty="0"/>
              <a:t>自助银行系统的可靠性指标示例：</a:t>
            </a:r>
            <a:endParaRPr lang="en-US" altLang="zh-CN" dirty="0"/>
          </a:p>
          <a:p>
            <a:pPr lvl="1"/>
            <a:r>
              <a:rPr lang="en-US" altLang="zh-CN" dirty="0"/>
              <a:t>7*24</a:t>
            </a:r>
            <a:r>
              <a:rPr lang="zh-CN" altLang="en-US" dirty="0"/>
              <a:t>小时不间断服务；</a:t>
            </a:r>
            <a:endParaRPr lang="en-US" altLang="zh-CN" dirty="0"/>
          </a:p>
          <a:p>
            <a:pPr lvl="1"/>
            <a:r>
              <a:rPr lang="zh-CN" altLang="en-US" dirty="0"/>
              <a:t>系统采用冗余机制保障数据安全、完整；</a:t>
            </a:r>
            <a:endParaRPr lang="en-US" altLang="zh-CN" dirty="0"/>
          </a:p>
        </p:txBody>
      </p:sp>
      <p:pic>
        <p:nvPicPr>
          <p:cNvPr id="133122" name="Picture 2" descr="C:\Documents and Settings\zhaosheng\桌面\BI-0666049c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919614" y="2452079"/>
            <a:ext cx="2977860" cy="3854836"/>
          </a:xfrm>
          <a:prstGeom prst="rect">
            <a:avLst/>
          </a:prstGeom>
          <a:noFill/>
        </p:spPr>
      </p:pic>
      <p:sp>
        <p:nvSpPr>
          <p:cNvPr id="5" name="文本框 4"/>
          <p:cNvSpPr txBox="1"/>
          <p:nvPr/>
        </p:nvSpPr>
        <p:spPr>
          <a:xfrm>
            <a:off x="274320" y="449590"/>
            <a:ext cx="37769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可靠性</a:t>
            </a:r>
            <a:r>
              <a:rPr lang="en-US" altLang="zh-CN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[Reliability]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8478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4051316" y="620052"/>
            <a:ext cx="491490" cy="318085"/>
            <a:chOff x="3017520" y="601990"/>
            <a:chExt cx="491490" cy="414010"/>
          </a:xfrm>
        </p:grpSpPr>
        <p:sp>
          <p:nvSpPr>
            <p:cNvPr id="13" name="燕尾形 12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燕尾形 14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42752737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585535"/>
            <a:ext cx="10972800" cy="43891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一个产品可以被特定的用户在特定的上下文中，有效、高效并且满意得达成特定目标的程度。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自助银行系统的可用性指标示例：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用户完成任何一项业务，操作步骤不超过</a:t>
            </a:r>
            <a:r>
              <a:rPr lang="en-US" altLang="zh-CN" dirty="0"/>
              <a:t>5</a:t>
            </a:r>
            <a:r>
              <a:rPr lang="zh-CN" altLang="en-US" dirty="0"/>
              <a:t>步；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任何用户操作失误或系统错误都有友好的提示信息；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endParaRPr lang="en-US" altLang="zh-CN" dirty="0"/>
          </a:p>
        </p:txBody>
      </p:sp>
      <p:pic>
        <p:nvPicPr>
          <p:cNvPr id="136194" name="Picture 2" descr="http://www.yhty.net/yhty/wp-content/uploads/2010/06/s1607782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521181" y="2252829"/>
            <a:ext cx="2752480" cy="3912840"/>
          </a:xfrm>
          <a:prstGeom prst="rect">
            <a:avLst/>
          </a:prstGeom>
          <a:noFill/>
        </p:spPr>
      </p:pic>
      <p:sp>
        <p:nvSpPr>
          <p:cNvPr id="5" name="文本框 4"/>
          <p:cNvSpPr txBox="1"/>
          <p:nvPr/>
        </p:nvSpPr>
        <p:spPr>
          <a:xfrm>
            <a:off x="274320" y="449590"/>
            <a:ext cx="35397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可用性</a:t>
            </a:r>
            <a:r>
              <a:rPr lang="en-US" altLang="zh-CN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[Usability]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8478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3796921" y="633115"/>
            <a:ext cx="491490" cy="318085"/>
            <a:chOff x="3017520" y="601990"/>
            <a:chExt cx="491490" cy="414010"/>
          </a:xfrm>
        </p:grpSpPr>
        <p:sp>
          <p:nvSpPr>
            <p:cNvPr id="13" name="燕尾形 12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燕尾形 14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25147985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426028"/>
            <a:ext cx="10972800" cy="43891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系统实现预期功能的能力的特性。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自助银行系统的性能指标示例：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身份验证时间</a:t>
            </a:r>
            <a:r>
              <a:rPr lang="en-US" altLang="zh-CN" dirty="0"/>
              <a:t>&lt;1</a:t>
            </a:r>
            <a:r>
              <a:rPr lang="zh-CN" altLang="en-US" dirty="0"/>
              <a:t>秒；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正常操作下，系统最大支持的业务量为</a:t>
            </a:r>
            <a:r>
              <a:rPr lang="en-US" altLang="zh-CN" dirty="0"/>
              <a:t>1000</a:t>
            </a:r>
            <a:r>
              <a:rPr lang="zh-CN" altLang="en-US" dirty="0"/>
              <a:t>笔</a:t>
            </a:r>
            <a:r>
              <a:rPr lang="en-US" altLang="zh-CN" dirty="0"/>
              <a:t>/</a:t>
            </a:r>
            <a:r>
              <a:rPr lang="zh-CN" altLang="en-US" dirty="0"/>
              <a:t>日；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endParaRPr lang="zh-CN" altLang="en-US" dirty="0"/>
          </a:p>
        </p:txBody>
      </p:sp>
      <p:pic>
        <p:nvPicPr>
          <p:cNvPr id="135170" name="Picture 2" descr="http://www.hopebook.net/bookcover/2006-12-20/7111121473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763000" y="2458272"/>
            <a:ext cx="2819400" cy="3651123"/>
          </a:xfrm>
          <a:prstGeom prst="rect">
            <a:avLst/>
          </a:prstGeom>
          <a:noFill/>
        </p:spPr>
      </p:pic>
      <p:sp>
        <p:nvSpPr>
          <p:cNvPr id="5" name="文本框 4"/>
          <p:cNvSpPr txBox="1"/>
          <p:nvPr/>
        </p:nvSpPr>
        <p:spPr>
          <a:xfrm>
            <a:off x="274320" y="449590"/>
            <a:ext cx="39739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性能</a:t>
            </a:r>
            <a:r>
              <a:rPr lang="en-US" altLang="zh-CN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[Performance]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8478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4187283" y="637832"/>
            <a:ext cx="491490" cy="318085"/>
            <a:chOff x="3017520" y="601990"/>
            <a:chExt cx="491490" cy="414010"/>
          </a:xfrm>
        </p:grpSpPr>
        <p:sp>
          <p:nvSpPr>
            <p:cNvPr id="13" name="燕尾形 12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燕尾形 14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8937590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603900"/>
            <a:ext cx="10972800" cy="43891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系统在故障解决和系统升级方面的能力。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自助银行系统的可支持性指标示例：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en-US" altLang="zh-CN" dirty="0"/>
              <a:t>95%</a:t>
            </a:r>
            <a:r>
              <a:rPr lang="zh-CN" altLang="en-US" dirty="0"/>
              <a:t>的系统故障可在两小时内解决；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系统的软件部分每年升级一次，并保持向下兼容；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274320" y="449590"/>
            <a:ext cx="51169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3200" b="1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可支持性</a:t>
            </a:r>
            <a:r>
              <a:rPr lang="en-US" altLang="zh-CN" dirty="0"/>
              <a:t>[Supportability]</a:t>
            </a:r>
            <a:endParaRPr lang="zh-CN" altLang="en-US" dirty="0"/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1018478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5512238" y="540435"/>
            <a:ext cx="491490" cy="318085"/>
            <a:chOff x="3017520" y="601990"/>
            <a:chExt cx="491490" cy="414010"/>
          </a:xfrm>
        </p:grpSpPr>
        <p:sp>
          <p:nvSpPr>
            <p:cNvPr id="12" name="燕尾形 1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燕尾形 1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84231377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74320" y="449590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需求定义</a:t>
            </a: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10" name="Object 2"/>
          <p:cNvGraphicFramePr>
            <a:graphicFrameLocks noChangeAspect="1"/>
          </p:cNvGraphicFramePr>
          <p:nvPr>
            <p:extLst/>
          </p:nvPr>
        </p:nvGraphicFramePr>
        <p:xfrm>
          <a:off x="2557554" y="1823947"/>
          <a:ext cx="7489825" cy="4422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5" name="Visio" r:id="rId3" imgW="5273040" imgH="3856747" progId="Visio.Drawing.11">
                  <p:embed/>
                </p:oleObj>
              </mc:Choice>
              <mc:Fallback>
                <p:oleObj name="Visio" r:id="rId3" imgW="5273040" imgH="3856747" progId="Visio.Drawing.11">
                  <p:embed/>
                  <p:pic>
                    <p:nvPicPr>
                      <p:cNvPr id="1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57554" y="1823947"/>
                        <a:ext cx="7489825" cy="4422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矩形 10"/>
          <p:cNvSpPr/>
          <p:nvPr/>
        </p:nvSpPr>
        <p:spPr>
          <a:xfrm>
            <a:off x="11018478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91905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74320" y="449590"/>
            <a:ext cx="42883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主流分析方法之用例法</a:t>
            </a: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7818120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4562673" y="637832"/>
            <a:ext cx="491490" cy="318085"/>
            <a:chOff x="3017520" y="601990"/>
            <a:chExt cx="491490" cy="414010"/>
          </a:xfrm>
        </p:grpSpPr>
        <p:sp>
          <p:nvSpPr>
            <p:cNvPr id="12" name="燕尾形 1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燕尾形 1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552993" y="1334587"/>
            <a:ext cx="4954785" cy="4752704"/>
          </a:xfrm>
          <a:prstGeom prst="rect">
            <a:avLst/>
          </a:prstGeom>
        </p:spPr>
        <p:txBody>
          <a:bodyPr/>
          <a:lstStyle/>
          <a:p>
            <a:pPr marL="228600" indent="-228600">
              <a:lnSpc>
                <a:spcPct val="150000"/>
              </a:lnSpc>
              <a:spcBef>
                <a:spcPts val="1000"/>
              </a:spcBef>
              <a:buFont typeface="Arial" pitchFamily="34" charset="0"/>
              <a:buChar char="•"/>
            </a:pP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用例图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(Use Case Diagram)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是由软件需求分析到最终实现的第一步，它描述人们如何使用一个系统。用例视图显示谁是相关的用户、用户希望系统提供什么样的服务，以及用户需要为系统提供的服务，以便使系统的用户更容易理解这些元素的用途，也便于软件开发人员最终实现这些元素。用例图在各种开发活动中被广泛的应用，但是它最常用来描述系统及子系统。</a:t>
            </a:r>
          </a:p>
        </p:txBody>
      </p:sp>
      <p:pic>
        <p:nvPicPr>
          <p:cNvPr id="2050" name="Picture 2" descr="http://s15.sinaimg.cn/middle/66eaf0e1493d203c674ce&amp;690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7778" y="1251040"/>
            <a:ext cx="6456933" cy="5058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9447470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603900"/>
            <a:ext cx="10972800" cy="43891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自然语言为主，图形语言为辅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图形语言为主，自然语言为辅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sz="2000" dirty="0"/>
              <a:t>团队整体的模型标准能力较高</a:t>
            </a:r>
            <a:endParaRPr lang="en-US" altLang="zh-CN" sz="2000" dirty="0"/>
          </a:p>
        </p:txBody>
      </p:sp>
      <p:sp>
        <p:nvSpPr>
          <p:cNvPr id="4" name="文本框 3"/>
          <p:cNvSpPr txBox="1"/>
          <p:nvPr/>
        </p:nvSpPr>
        <p:spPr>
          <a:xfrm>
            <a:off x="274320" y="449590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需求描述风格</a:t>
            </a: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1018478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025575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603900"/>
            <a:ext cx="10972800" cy="43891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标准模板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国标：</a:t>
            </a:r>
            <a:r>
              <a:rPr lang="en-US" altLang="zh-CN" dirty="0"/>
              <a:t>GB8567-2006</a:t>
            </a:r>
          </a:p>
          <a:p>
            <a:pPr lvl="1">
              <a:lnSpc>
                <a:spcPct val="150000"/>
              </a:lnSpc>
            </a:pPr>
            <a:r>
              <a:rPr lang="en-US" altLang="zh-CN" dirty="0"/>
              <a:t>RUP</a:t>
            </a:r>
          </a:p>
          <a:p>
            <a:pPr lvl="1">
              <a:lnSpc>
                <a:spcPct val="150000"/>
              </a:lnSpc>
            </a:pPr>
            <a:r>
              <a:rPr lang="zh-CN" altLang="en-US" dirty="0"/>
              <a:t>咨询商：</a:t>
            </a:r>
            <a:r>
              <a:rPr lang="en-US" altLang="zh-CN" dirty="0" err="1"/>
              <a:t>Volere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自定义模板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sz="2000" dirty="0"/>
              <a:t>团队整体的模型标准能力较高</a:t>
            </a:r>
            <a:endParaRPr lang="en-US" altLang="zh-CN" sz="2000" dirty="0"/>
          </a:p>
        </p:txBody>
      </p:sp>
      <p:sp>
        <p:nvSpPr>
          <p:cNvPr id="4" name="文本框 3"/>
          <p:cNvSpPr txBox="1"/>
          <p:nvPr/>
        </p:nvSpPr>
        <p:spPr>
          <a:xfrm>
            <a:off x="274320" y="449590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需求描述模板</a:t>
            </a: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1018478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4412682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640014" y="1125539"/>
            <a:ext cx="6696075" cy="5089525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本框 3"/>
          <p:cNvSpPr txBox="1"/>
          <p:nvPr/>
        </p:nvSpPr>
        <p:spPr>
          <a:xfrm>
            <a:off x="274320" y="449590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业务需求写作总则</a:t>
            </a: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1018478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5691243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35189" y="1484314"/>
            <a:ext cx="6732587" cy="4321175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本框 3"/>
          <p:cNvSpPr txBox="1"/>
          <p:nvPr/>
        </p:nvSpPr>
        <p:spPr>
          <a:xfrm>
            <a:off x="274320" y="449590"/>
            <a:ext cx="46987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业务需求之业务目标写作</a:t>
            </a: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1018478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1908152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74320" y="449590"/>
            <a:ext cx="47323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业务需求写作</a:t>
            </a:r>
            <a:r>
              <a:rPr lang="en-US" altLang="zh-CN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流程写作</a:t>
            </a: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1018478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63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460723" y="741977"/>
            <a:ext cx="6503988" cy="5802312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54279126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043182" y="1314541"/>
            <a:ext cx="7920037" cy="5091113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本框 3"/>
          <p:cNvSpPr txBox="1"/>
          <p:nvPr/>
        </p:nvSpPr>
        <p:spPr>
          <a:xfrm>
            <a:off x="274320" y="449590"/>
            <a:ext cx="67842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业务需求写作</a:t>
            </a:r>
            <a:r>
              <a:rPr lang="en-US" altLang="zh-CN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需求点与干系人列表</a:t>
            </a: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1018478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9191276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74320" y="449590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需求描述两大原则</a:t>
            </a: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内容占位符 2"/>
          <p:cNvSpPr>
            <a:spLocks noGrp="1"/>
          </p:cNvSpPr>
          <p:nvPr>
            <p:ph idx="1"/>
          </p:nvPr>
        </p:nvSpPr>
        <p:spPr>
          <a:xfrm>
            <a:off x="609600" y="1491343"/>
            <a:ext cx="10972800" cy="4389120"/>
          </a:xfrm>
        </p:spPr>
        <p:txBody>
          <a:bodyPr/>
          <a:lstStyle/>
          <a:p>
            <a:r>
              <a:rPr lang="zh-CN" altLang="en-US" sz="2400" dirty="0"/>
              <a:t>简洁、段落文字少：尽可能不要采用长篇大论的方法。段落越长，读者压力越大，产生歧义的可能性越大。</a:t>
            </a:r>
            <a:endParaRPr lang="en-US" altLang="zh-CN" sz="2400" dirty="0"/>
          </a:p>
          <a:p>
            <a:r>
              <a:rPr lang="zh-CN" altLang="en-US" sz="2400" dirty="0"/>
              <a:t>列表、图表相结合的表示法</a:t>
            </a:r>
            <a:endParaRPr lang="en-US" altLang="zh-CN" sz="2400" dirty="0"/>
          </a:p>
          <a:p>
            <a:r>
              <a:rPr lang="zh-CN" altLang="en-US" sz="2400" dirty="0"/>
              <a:t>示例</a:t>
            </a:r>
            <a:endParaRPr lang="en-US" altLang="zh-CN" sz="2400" dirty="0"/>
          </a:p>
        </p:txBody>
      </p:sp>
      <p:sp>
        <p:nvSpPr>
          <p:cNvPr id="2" name="文本框 1"/>
          <p:cNvSpPr txBox="1"/>
          <p:nvPr/>
        </p:nvSpPr>
        <p:spPr>
          <a:xfrm>
            <a:off x="914401" y="3095898"/>
            <a:ext cx="3892731" cy="33741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>
              <a:lnSpc>
                <a:spcPct val="150000"/>
              </a:lnSpc>
            </a:pPr>
            <a:r>
              <a:rPr lang="zh-CN" altLang="en-US" sz="1600" dirty="0"/>
              <a:t>应急抢修：这是指对航标故障的突发性维护工作。应急抢修的发起点包括：遥测遥控系统报警、外部人员报修，系统在这些发起点生成“应急抢修单”；应急抢修的物资管理原则是：按比例建设备品，根据应急抢修单申请备品，执行完成后填写相应的执行情况（更新备品信息、更新航标档案），最后配合固定资产及物资管理系统补课备品库。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5351418" y="3095897"/>
            <a:ext cx="609164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>
              <a:lnSpc>
                <a:spcPct val="150000"/>
              </a:lnSpc>
            </a:pPr>
            <a:r>
              <a:rPr lang="zh-CN" altLang="en-US" sz="1600" dirty="0"/>
              <a:t>应急抢修：</a:t>
            </a:r>
            <a:endParaRPr lang="en-US" altLang="zh-CN" sz="1600" dirty="0"/>
          </a:p>
          <a:p>
            <a:pPr marL="285750" lvl="1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600" dirty="0"/>
              <a:t>定义：对航标故障的突发性维护工作</a:t>
            </a:r>
            <a:endParaRPr lang="en-US" altLang="zh-CN" sz="1600" dirty="0"/>
          </a:p>
          <a:p>
            <a:pPr marL="285750" lvl="1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600" dirty="0"/>
              <a:t>发起点：遥测遥控系统报警、外部人员报修，系统在这些发起点生成“应急抢修单”</a:t>
            </a:r>
            <a:endParaRPr lang="en-US" altLang="zh-CN" sz="1600" dirty="0"/>
          </a:p>
          <a:p>
            <a:pPr marL="285750" lvl="1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600" dirty="0"/>
              <a:t>物资管理原则：</a:t>
            </a:r>
            <a:endParaRPr lang="en-US" altLang="zh-CN" sz="1600" dirty="0"/>
          </a:p>
          <a:p>
            <a:pPr marL="742950" lvl="2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600" dirty="0"/>
              <a:t>按比例建设备品；</a:t>
            </a:r>
            <a:endParaRPr lang="en-US" altLang="zh-CN" sz="1600" dirty="0"/>
          </a:p>
          <a:p>
            <a:pPr marL="742950" lvl="2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600" dirty="0"/>
              <a:t>根据应急抢修单申请备品；</a:t>
            </a:r>
            <a:endParaRPr lang="en-US" altLang="zh-CN" sz="1600" dirty="0"/>
          </a:p>
          <a:p>
            <a:pPr marL="742950" lvl="2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600" dirty="0"/>
              <a:t>执行完成后填写相应的执行情况（更新备品信息、更新航标档案），最后配合固定资产及物资管理系统补课备品库。</a:t>
            </a:r>
          </a:p>
        </p:txBody>
      </p:sp>
      <p:sp>
        <p:nvSpPr>
          <p:cNvPr id="12" name="矩形 11"/>
          <p:cNvSpPr/>
          <p:nvPr/>
        </p:nvSpPr>
        <p:spPr>
          <a:xfrm>
            <a:off x="11018478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5505482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1045671" y="2312991"/>
            <a:ext cx="9056645" cy="2047876"/>
            <a:chOff x="105" y="2523"/>
            <a:chExt cx="5176" cy="1290"/>
          </a:xfrm>
        </p:grpSpPr>
        <p:sp>
          <p:nvSpPr>
            <p:cNvPr id="22533" name="AutoShape 5"/>
            <p:cNvSpPr>
              <a:spLocks noChangeAspect="1" noChangeArrowheads="1" noTextEdit="1"/>
            </p:cNvSpPr>
            <p:nvPr/>
          </p:nvSpPr>
          <p:spPr bwMode="auto">
            <a:xfrm>
              <a:off x="519" y="2668"/>
              <a:ext cx="4762" cy="8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34" name="AutoShape 6"/>
            <p:cNvSpPr>
              <a:spLocks noChangeArrowheads="1"/>
            </p:cNvSpPr>
            <p:nvPr/>
          </p:nvSpPr>
          <p:spPr bwMode="auto">
            <a:xfrm>
              <a:off x="816" y="2795"/>
              <a:ext cx="4246" cy="295"/>
            </a:xfrm>
            <a:prstGeom prst="rightArrow">
              <a:avLst>
                <a:gd name="adj1" fmla="val 43139"/>
                <a:gd name="adj2" fmla="val 173918"/>
              </a:avLst>
            </a:prstGeom>
            <a:solidFill>
              <a:srgbClr val="99CC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2535" name="Text Box 7"/>
            <p:cNvSpPr txBox="1">
              <a:spLocks noChangeArrowheads="1"/>
            </p:cNvSpPr>
            <p:nvPr/>
          </p:nvSpPr>
          <p:spPr bwMode="auto">
            <a:xfrm>
              <a:off x="521" y="2591"/>
              <a:ext cx="953" cy="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59436" tIns="29718" rIns="59436" bIns="29718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zh-CN" altLang="en-US" sz="2000" b="1">
                  <a:latin typeface="Arial" panose="020B0604020202020204" pitchFamily="34" charset="0"/>
                </a:rPr>
                <a:t>最不正式的</a:t>
              </a:r>
            </a:p>
          </p:txBody>
        </p:sp>
        <p:sp>
          <p:nvSpPr>
            <p:cNvPr id="22536" name="Text Box 8"/>
            <p:cNvSpPr txBox="1">
              <a:spLocks noChangeArrowheads="1"/>
            </p:cNvSpPr>
            <p:nvPr/>
          </p:nvSpPr>
          <p:spPr bwMode="auto">
            <a:xfrm>
              <a:off x="4422" y="2523"/>
              <a:ext cx="725" cy="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59436" tIns="29718" rIns="59436" bIns="29718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zh-CN" altLang="en-US" sz="2000" b="1">
                  <a:latin typeface="Arial" panose="020B0604020202020204" pitchFamily="34" charset="0"/>
                </a:rPr>
                <a:t>最正式的</a:t>
              </a:r>
            </a:p>
          </p:txBody>
        </p:sp>
        <p:sp>
          <p:nvSpPr>
            <p:cNvPr id="22537" name="Line 9"/>
            <p:cNvSpPr>
              <a:spLocks noChangeShapeType="1"/>
            </p:cNvSpPr>
            <p:nvPr/>
          </p:nvSpPr>
          <p:spPr bwMode="auto">
            <a:xfrm flipH="1" flipV="1">
              <a:off x="838" y="3022"/>
              <a:ext cx="0" cy="25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38" name="Text Box 10"/>
            <p:cNvSpPr txBox="1">
              <a:spLocks noChangeArrowheads="1"/>
            </p:cNvSpPr>
            <p:nvPr/>
          </p:nvSpPr>
          <p:spPr bwMode="auto">
            <a:xfrm>
              <a:off x="530" y="3317"/>
              <a:ext cx="732" cy="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59436" tIns="29718" rIns="59436" bIns="29718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zh-CN" altLang="en-US" sz="2000" b="1" dirty="0">
                  <a:latin typeface="Arial" panose="020B0604020202020204" pitchFamily="34" charset="0"/>
                </a:rPr>
                <a:t>临时评审</a:t>
              </a:r>
            </a:p>
          </p:txBody>
        </p:sp>
        <p:sp>
          <p:nvSpPr>
            <p:cNvPr id="22539" name="Line 11"/>
            <p:cNvSpPr>
              <a:spLocks noChangeShapeType="1"/>
            </p:cNvSpPr>
            <p:nvPr/>
          </p:nvSpPr>
          <p:spPr bwMode="auto">
            <a:xfrm flipH="1" flipV="1">
              <a:off x="1474" y="3039"/>
              <a:ext cx="0" cy="25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40" name="Text Box 12"/>
            <p:cNvSpPr txBox="1">
              <a:spLocks noChangeArrowheads="1"/>
            </p:cNvSpPr>
            <p:nvPr/>
          </p:nvSpPr>
          <p:spPr bwMode="auto">
            <a:xfrm>
              <a:off x="1286" y="3318"/>
              <a:ext cx="516" cy="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59436" tIns="29718" rIns="59436" bIns="29718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zh-CN" altLang="en-US" sz="2000" b="1" dirty="0">
                  <a:latin typeface="Arial" panose="020B0604020202020204" pitchFamily="34" charset="0"/>
                </a:rPr>
                <a:t>轮查</a:t>
              </a:r>
            </a:p>
          </p:txBody>
        </p:sp>
        <p:sp>
          <p:nvSpPr>
            <p:cNvPr id="22541" name="Line 13"/>
            <p:cNvSpPr>
              <a:spLocks noChangeShapeType="1"/>
            </p:cNvSpPr>
            <p:nvPr/>
          </p:nvSpPr>
          <p:spPr bwMode="auto">
            <a:xfrm flipH="1" flipV="1">
              <a:off x="2767" y="3022"/>
              <a:ext cx="0" cy="25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42" name="Text Box 14"/>
            <p:cNvSpPr txBox="1">
              <a:spLocks noChangeArrowheads="1"/>
            </p:cNvSpPr>
            <p:nvPr/>
          </p:nvSpPr>
          <p:spPr bwMode="auto">
            <a:xfrm>
              <a:off x="2494" y="3294"/>
              <a:ext cx="530" cy="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59436" tIns="29718" rIns="59436" bIns="29718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zh-CN" altLang="en-US" sz="2000" b="1">
                  <a:latin typeface="Arial" panose="020B0604020202020204" pitchFamily="34" charset="0"/>
                  <a:cs typeface="Arial" panose="020B0604020202020204" pitchFamily="34" charset="0"/>
                </a:rPr>
                <a:t>  走查</a:t>
              </a:r>
            </a:p>
          </p:txBody>
        </p:sp>
        <p:sp>
          <p:nvSpPr>
            <p:cNvPr id="22543" name="Line 15"/>
            <p:cNvSpPr>
              <a:spLocks noChangeShapeType="1"/>
            </p:cNvSpPr>
            <p:nvPr/>
          </p:nvSpPr>
          <p:spPr bwMode="auto">
            <a:xfrm flipH="1" flipV="1">
              <a:off x="3560" y="3022"/>
              <a:ext cx="0" cy="25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44" name="Text Box 16"/>
            <p:cNvSpPr txBox="1">
              <a:spLocks noChangeArrowheads="1"/>
            </p:cNvSpPr>
            <p:nvPr/>
          </p:nvSpPr>
          <p:spPr bwMode="auto">
            <a:xfrm>
              <a:off x="3225" y="3301"/>
              <a:ext cx="789" cy="3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59436" tIns="29718" rIns="59436" bIns="29718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zh-CN" altLang="en-US" sz="2000" b="1" dirty="0">
                  <a:latin typeface="Arial" panose="020B0604020202020204" pitchFamily="34" charset="0"/>
                </a:rPr>
                <a:t>小组评审</a:t>
              </a:r>
            </a:p>
          </p:txBody>
        </p:sp>
        <p:sp>
          <p:nvSpPr>
            <p:cNvPr id="22545" name="Line 17"/>
            <p:cNvSpPr>
              <a:spLocks noChangeShapeType="1"/>
            </p:cNvSpPr>
            <p:nvPr/>
          </p:nvSpPr>
          <p:spPr bwMode="auto">
            <a:xfrm flipH="1" flipV="1">
              <a:off x="4286" y="3022"/>
              <a:ext cx="0" cy="25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46" name="Text Box 18"/>
            <p:cNvSpPr txBox="1">
              <a:spLocks noChangeArrowheads="1"/>
            </p:cNvSpPr>
            <p:nvPr/>
          </p:nvSpPr>
          <p:spPr bwMode="auto">
            <a:xfrm>
              <a:off x="4014" y="3317"/>
              <a:ext cx="600" cy="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59436" tIns="29718" rIns="59436" bIns="29718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zh-CN" altLang="en-US" sz="2000" b="1">
                  <a:latin typeface="Arial" panose="020B0604020202020204" pitchFamily="34" charset="0"/>
                  <a:cs typeface="Arial" panose="020B0604020202020204" pitchFamily="34" charset="0"/>
                </a:rPr>
                <a:t>  审查</a:t>
              </a:r>
            </a:p>
          </p:txBody>
        </p:sp>
        <p:sp>
          <p:nvSpPr>
            <p:cNvPr id="22547" name="Rectangle 19"/>
            <p:cNvSpPr>
              <a:spLocks noChangeArrowheads="1"/>
            </p:cNvSpPr>
            <p:nvPr/>
          </p:nvSpPr>
          <p:spPr bwMode="auto">
            <a:xfrm>
              <a:off x="105" y="3580"/>
              <a:ext cx="4777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altLang="zh-CN" dirty="0"/>
                <a:t>Random review, Pass-round, Walkthrough, Team review, Inspection</a:t>
              </a:r>
              <a:endParaRPr lang="zh-CN" altLang="en-US" dirty="0"/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274320" y="449590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需求评审</a:t>
            </a:r>
          </a:p>
        </p:txBody>
      </p:sp>
      <p:cxnSp>
        <p:nvCxnSpPr>
          <p:cNvPr id="21" name="直接连接符 20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Line 11"/>
          <p:cNvSpPr>
            <a:spLocks noChangeShapeType="1"/>
          </p:cNvSpPr>
          <p:nvPr/>
        </p:nvSpPr>
        <p:spPr bwMode="auto">
          <a:xfrm flipH="1" flipV="1">
            <a:off x="4612365" y="3129646"/>
            <a:ext cx="0" cy="40481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7" name="Text Box 12"/>
          <p:cNvSpPr txBox="1">
            <a:spLocks noChangeArrowheads="1"/>
          </p:cNvSpPr>
          <p:nvPr/>
        </p:nvSpPr>
        <p:spPr bwMode="auto">
          <a:xfrm>
            <a:off x="4056972" y="3559684"/>
            <a:ext cx="1168824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59436" tIns="29718" rIns="59436" bIns="29718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zh-CN" altLang="en-US" sz="2000" b="1" dirty="0">
                <a:latin typeface="Arial" panose="020B0604020202020204" pitchFamily="34" charset="0"/>
              </a:rPr>
              <a:t>结对编程</a:t>
            </a:r>
          </a:p>
        </p:txBody>
      </p:sp>
      <p:sp>
        <p:nvSpPr>
          <p:cNvPr id="28" name="矩形 27"/>
          <p:cNvSpPr/>
          <p:nvPr/>
        </p:nvSpPr>
        <p:spPr>
          <a:xfrm>
            <a:off x="11018478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2699699"/>
      </p:ext>
    </p:extLst>
  </p:cSld>
  <p:clrMapOvr>
    <a:masterClrMapping/>
  </p:clrMapOvr>
  <p:transition>
    <p:pull dir="d"/>
  </p:transition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/>
          <p:cNvSpPr txBox="1"/>
          <p:nvPr/>
        </p:nvSpPr>
        <p:spPr>
          <a:xfrm>
            <a:off x="274320" y="449590"/>
            <a:ext cx="3877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三种相对正式的评审</a:t>
            </a:r>
          </a:p>
        </p:txBody>
      </p:sp>
      <p:cxnSp>
        <p:nvCxnSpPr>
          <p:cNvPr id="21" name="直接连接符 20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/>
          </p:nvPr>
        </p:nvGraphicFramePr>
        <p:xfrm>
          <a:off x="927462" y="1569866"/>
          <a:ext cx="10698480" cy="4480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0972">
                  <a:extLst>
                    <a:ext uri="{9D8B030D-6E8A-4147-A177-3AD203B41FA5}">
                      <a16:colId xmlns:a16="http://schemas.microsoft.com/office/drawing/2014/main" val="1704695517"/>
                    </a:ext>
                  </a:extLst>
                </a:gridCol>
                <a:gridCol w="3827417">
                  <a:extLst>
                    <a:ext uri="{9D8B030D-6E8A-4147-A177-3AD203B41FA5}">
                      <a16:colId xmlns:a16="http://schemas.microsoft.com/office/drawing/2014/main" val="3022330912"/>
                    </a:ext>
                  </a:extLst>
                </a:gridCol>
                <a:gridCol w="2955471">
                  <a:extLst>
                    <a:ext uri="{9D8B030D-6E8A-4147-A177-3AD203B41FA5}">
                      <a16:colId xmlns:a16="http://schemas.microsoft.com/office/drawing/2014/main" val="3549877872"/>
                    </a:ext>
                  </a:extLst>
                </a:gridCol>
                <a:gridCol w="2674620">
                  <a:extLst>
                    <a:ext uri="{9D8B030D-6E8A-4147-A177-3AD203B41FA5}">
                      <a16:colId xmlns:a16="http://schemas.microsoft.com/office/drawing/2014/main" val="32274501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zh-CN" alt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2800" dirty="0">
                          <a:solidFill>
                            <a:schemeClr val="tx1"/>
                          </a:solidFill>
                        </a:rPr>
                        <a:t>审查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2800" dirty="0">
                          <a:solidFill>
                            <a:schemeClr val="tx1"/>
                          </a:solidFill>
                        </a:rPr>
                        <a:t>小组评审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2800" dirty="0">
                          <a:solidFill>
                            <a:schemeClr val="tx1"/>
                          </a:solidFill>
                        </a:rPr>
                        <a:t>走查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81574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2400" dirty="0"/>
                        <a:t>原文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CN" sz="2400" dirty="0"/>
                        <a:t>Inspection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CN" sz="2400" dirty="0"/>
                        <a:t>Team review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CN" sz="2400" dirty="0"/>
                        <a:t>Walkthrough</a:t>
                      </a:r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40284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2400" dirty="0"/>
                        <a:t>组织者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2400" dirty="0"/>
                        <a:t>企业级</a:t>
                      </a:r>
                      <a:endParaRPr lang="en-US" altLang="zh-CN" sz="2400" dirty="0"/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2400" dirty="0"/>
                        <a:t>常由</a:t>
                      </a:r>
                      <a:r>
                        <a:rPr lang="en-US" altLang="zh-CN" sz="2400" dirty="0"/>
                        <a:t>EPG</a:t>
                      </a:r>
                      <a:r>
                        <a:rPr lang="zh-CN" altLang="en-US" sz="2400" dirty="0"/>
                        <a:t>、</a:t>
                      </a:r>
                      <a:r>
                        <a:rPr lang="en-US" altLang="zh-CN" sz="2400" dirty="0"/>
                        <a:t>QA</a:t>
                      </a:r>
                      <a:r>
                        <a:rPr lang="zh-CN" altLang="en-US" sz="2400" dirty="0"/>
                        <a:t>部门组织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2400" dirty="0"/>
                        <a:t>团队级、项目级</a:t>
                      </a:r>
                      <a:endParaRPr lang="en-US" altLang="zh-CN" sz="2400" dirty="0"/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2400" dirty="0"/>
                        <a:t>通常由项目经理发起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2400" dirty="0"/>
                        <a:t>团队级、项目级</a:t>
                      </a:r>
                      <a:endParaRPr lang="en-US" altLang="zh-CN" sz="2400" dirty="0"/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2400" dirty="0"/>
                        <a:t>通常由项目内发起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70396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2400" dirty="0"/>
                        <a:t>主持人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2400" dirty="0"/>
                        <a:t>专职主持人，不能是作者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2400" dirty="0"/>
                        <a:t>可以是专职或作者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2400" dirty="0"/>
                        <a:t>通常是作者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95778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2400" dirty="0"/>
                        <a:t>会前会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2400" dirty="0"/>
                        <a:t>一定召开评审前会议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2400" dirty="0"/>
                        <a:t>会前会通常很简单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2400" dirty="0"/>
                        <a:t>通常没有会前会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39407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2400" dirty="0"/>
                        <a:t>检查表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2400" dirty="0"/>
                        <a:t>一定有规范的检查表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2400" dirty="0"/>
                        <a:t>相对简单的检查表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2400" dirty="0"/>
                        <a:t>通常没有检查表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8375807"/>
                  </a:ext>
                </a:extLst>
              </a:tr>
            </a:tbl>
          </a:graphicData>
        </a:graphic>
      </p:graphicFrame>
      <p:sp>
        <p:nvSpPr>
          <p:cNvPr id="9" name="矩形 8"/>
          <p:cNvSpPr/>
          <p:nvPr/>
        </p:nvSpPr>
        <p:spPr>
          <a:xfrm>
            <a:off x="11018478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0487426"/>
      </p:ext>
    </p:extLst>
  </p:cSld>
  <p:clrMapOvr>
    <a:masterClrMapping/>
  </p:clrMapOvr>
  <p:transition>
    <p:pull dir="d"/>
  </p:transition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/>
          <p:cNvSpPr txBox="1"/>
          <p:nvPr/>
        </p:nvSpPr>
        <p:spPr>
          <a:xfrm>
            <a:off x="274320" y="449590"/>
            <a:ext cx="42883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三种相对不正式的评审</a:t>
            </a:r>
          </a:p>
        </p:txBody>
      </p:sp>
      <p:cxnSp>
        <p:nvCxnSpPr>
          <p:cNvPr id="21" name="直接连接符 20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内容占位符 2"/>
          <p:cNvSpPr txBox="1">
            <a:spLocks/>
          </p:cNvSpPr>
          <p:nvPr/>
        </p:nvSpPr>
        <p:spPr>
          <a:xfrm>
            <a:off x="609600" y="1491343"/>
            <a:ext cx="10972800" cy="4389120"/>
          </a:xfr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结对编程（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需求分析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设计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测试）。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轮查：交叉交换文档产物，互相提出意见。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临时评审：在日常沟通中做回顾确认。例如和用户沟通时，对沟通内容做总结，请用户确认理解是否一致。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1018478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8656590"/>
      </p:ext>
    </p:extLst>
  </p:cSld>
  <p:clrMapOvr>
    <a:masterClrMapping/>
  </p:clrMapOvr>
  <p:transition>
    <p:pull dir="d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274320" y="449590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cxnSp>
        <p:nvCxnSpPr>
          <p:cNvPr id="8" name="直接连接符 7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/>
          <p:cNvGrpSpPr/>
          <p:nvPr/>
        </p:nvGrpSpPr>
        <p:grpSpPr>
          <a:xfrm>
            <a:off x="1402080" y="594359"/>
            <a:ext cx="491490" cy="318085"/>
            <a:chOff x="3017520" y="601990"/>
            <a:chExt cx="491490" cy="414010"/>
          </a:xfrm>
        </p:grpSpPr>
        <p:sp>
          <p:nvSpPr>
            <p:cNvPr id="9" name="燕尾形 8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燕尾形 9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燕尾形 10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11683199" y="3291839"/>
            <a:ext cx="344805" cy="318085"/>
            <a:chOff x="3017520" y="601990"/>
            <a:chExt cx="344805" cy="414010"/>
          </a:xfrm>
        </p:grpSpPr>
        <p:sp>
          <p:nvSpPr>
            <p:cNvPr id="32" name="燕尾形 3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3" name="燕尾形 3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 flipH="1">
            <a:off x="101917" y="3291839"/>
            <a:ext cx="344805" cy="318085"/>
            <a:chOff x="3017520" y="601990"/>
            <a:chExt cx="344805" cy="414010"/>
          </a:xfrm>
        </p:grpSpPr>
        <p:sp>
          <p:nvSpPr>
            <p:cNvPr id="36" name="燕尾形 35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7" name="燕尾形 36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8" name="矩形 3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3227388" y="2082800"/>
            <a:ext cx="6501248" cy="723900"/>
            <a:chOff x="3328988" y="2082800"/>
            <a:chExt cx="6501248" cy="723900"/>
          </a:xfrm>
        </p:grpSpPr>
        <p:sp>
          <p:nvSpPr>
            <p:cNvPr id="2" name="矩形 1"/>
            <p:cNvSpPr/>
            <p:nvPr/>
          </p:nvSpPr>
          <p:spPr>
            <a:xfrm>
              <a:off x="3328988" y="2082800"/>
              <a:ext cx="722312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41"/>
            <p:cNvSpPr/>
            <p:nvPr/>
          </p:nvSpPr>
          <p:spPr>
            <a:xfrm>
              <a:off x="4192588" y="2082800"/>
              <a:ext cx="5637648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矩形 2"/>
            <p:cNvSpPr/>
            <p:nvPr/>
          </p:nvSpPr>
          <p:spPr>
            <a:xfrm>
              <a:off x="3328988" y="266700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/>
          </p:nvSpPr>
          <p:spPr>
            <a:xfrm>
              <a:off x="4192587" y="2667000"/>
              <a:ext cx="5637649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3460225" y="217484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</a:t>
              </a: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3227388" y="3028950"/>
            <a:ext cx="6501248" cy="723900"/>
            <a:chOff x="3328988" y="3028950"/>
            <a:chExt cx="6501248" cy="723900"/>
          </a:xfrm>
        </p:grpSpPr>
        <p:sp>
          <p:nvSpPr>
            <p:cNvPr id="45" name="矩形 44"/>
            <p:cNvSpPr/>
            <p:nvPr/>
          </p:nvSpPr>
          <p:spPr>
            <a:xfrm>
              <a:off x="3328988" y="3028950"/>
              <a:ext cx="722312" cy="723900"/>
            </a:xfrm>
            <a:prstGeom prst="rect">
              <a:avLst/>
            </a:prstGeom>
            <a:solidFill>
              <a:srgbClr val="BE1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4192588" y="3028950"/>
              <a:ext cx="5637648" cy="723900"/>
            </a:xfrm>
            <a:prstGeom prst="rect">
              <a:avLst/>
            </a:prstGeom>
            <a:solidFill>
              <a:srgbClr val="BE1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矩形 46"/>
            <p:cNvSpPr/>
            <p:nvPr/>
          </p:nvSpPr>
          <p:spPr>
            <a:xfrm>
              <a:off x="3328988" y="361315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矩形 47"/>
            <p:cNvSpPr/>
            <p:nvPr/>
          </p:nvSpPr>
          <p:spPr>
            <a:xfrm>
              <a:off x="4192588" y="3613150"/>
              <a:ext cx="5637648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3460225" y="312099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二</a:t>
              </a: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3227388" y="3975100"/>
            <a:ext cx="6501248" cy="723900"/>
            <a:chOff x="3328988" y="3975100"/>
            <a:chExt cx="6501248" cy="723900"/>
          </a:xfrm>
        </p:grpSpPr>
        <p:sp>
          <p:nvSpPr>
            <p:cNvPr id="51" name="矩形 50"/>
            <p:cNvSpPr/>
            <p:nvPr/>
          </p:nvSpPr>
          <p:spPr>
            <a:xfrm>
              <a:off x="3328988" y="3975100"/>
              <a:ext cx="722312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矩形 51"/>
            <p:cNvSpPr/>
            <p:nvPr/>
          </p:nvSpPr>
          <p:spPr>
            <a:xfrm>
              <a:off x="4192588" y="3975100"/>
              <a:ext cx="5637648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矩形 52"/>
            <p:cNvSpPr/>
            <p:nvPr/>
          </p:nvSpPr>
          <p:spPr>
            <a:xfrm>
              <a:off x="3328988" y="455930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矩形 53"/>
            <p:cNvSpPr/>
            <p:nvPr/>
          </p:nvSpPr>
          <p:spPr>
            <a:xfrm>
              <a:off x="4192587" y="4559300"/>
              <a:ext cx="5637649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文本框 54"/>
            <p:cNvSpPr txBox="1"/>
            <p:nvPr/>
          </p:nvSpPr>
          <p:spPr>
            <a:xfrm>
              <a:off x="3460225" y="406714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三</a:t>
              </a:r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3227388" y="4921250"/>
            <a:ext cx="6501248" cy="723900"/>
            <a:chOff x="3328988" y="4921250"/>
            <a:chExt cx="6501248" cy="723900"/>
          </a:xfrm>
        </p:grpSpPr>
        <p:sp>
          <p:nvSpPr>
            <p:cNvPr id="57" name="矩形 56"/>
            <p:cNvSpPr/>
            <p:nvPr/>
          </p:nvSpPr>
          <p:spPr>
            <a:xfrm>
              <a:off x="3328988" y="4921250"/>
              <a:ext cx="722312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矩形 57"/>
            <p:cNvSpPr/>
            <p:nvPr/>
          </p:nvSpPr>
          <p:spPr>
            <a:xfrm>
              <a:off x="4192587" y="4921250"/>
              <a:ext cx="5637649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矩形 58"/>
            <p:cNvSpPr/>
            <p:nvPr/>
          </p:nvSpPr>
          <p:spPr>
            <a:xfrm>
              <a:off x="3328988" y="550545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矩形 59"/>
            <p:cNvSpPr/>
            <p:nvPr/>
          </p:nvSpPr>
          <p:spPr>
            <a:xfrm>
              <a:off x="4192588" y="5505450"/>
              <a:ext cx="5637648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文本框 60"/>
            <p:cNvSpPr txBox="1"/>
            <p:nvPr/>
          </p:nvSpPr>
          <p:spPr>
            <a:xfrm>
              <a:off x="3460225" y="501329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四</a:t>
              </a:r>
            </a:p>
          </p:txBody>
        </p:sp>
      </p:grpSp>
      <p:sp>
        <p:nvSpPr>
          <p:cNvPr id="64" name="矩形 63"/>
          <p:cNvSpPr/>
          <p:nvPr/>
        </p:nvSpPr>
        <p:spPr>
          <a:xfrm>
            <a:off x="8884920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文本框 49"/>
          <p:cNvSpPr txBox="1"/>
          <p:nvPr/>
        </p:nvSpPr>
        <p:spPr>
          <a:xfrm>
            <a:off x="4372451" y="2186839"/>
            <a:ext cx="30059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需求分析的几种主流方法</a:t>
            </a:r>
          </a:p>
        </p:txBody>
      </p:sp>
      <p:sp>
        <p:nvSpPr>
          <p:cNvPr id="65" name="文本框 64"/>
          <p:cNvSpPr txBox="1"/>
          <p:nvPr/>
        </p:nvSpPr>
        <p:spPr>
          <a:xfrm>
            <a:off x="4372451" y="3132989"/>
            <a:ext cx="36824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域建模：以</a:t>
            </a: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OO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思想构建术语表</a:t>
            </a:r>
          </a:p>
        </p:txBody>
      </p:sp>
      <p:sp>
        <p:nvSpPr>
          <p:cNvPr id="69" name="文本框 68"/>
          <p:cNvSpPr txBox="1"/>
          <p:nvPr/>
        </p:nvSpPr>
        <p:spPr>
          <a:xfrm>
            <a:off x="4372451" y="4067145"/>
            <a:ext cx="48013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用例分析：系统功能性需求分析的好工具</a:t>
            </a:r>
          </a:p>
        </p:txBody>
      </p:sp>
      <p:sp>
        <p:nvSpPr>
          <p:cNvPr id="70" name="文本框 69"/>
          <p:cNvSpPr txBox="1"/>
          <p:nvPr/>
        </p:nvSpPr>
        <p:spPr>
          <a:xfrm>
            <a:off x="4372451" y="5023516"/>
            <a:ext cx="42883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非功能性需求分析及需求定义与评审</a:t>
            </a:r>
          </a:p>
        </p:txBody>
      </p:sp>
    </p:spTree>
    <p:extLst>
      <p:ext uri="{BB962C8B-B14F-4D97-AF65-F5344CB8AC3E}">
        <p14:creationId xmlns:p14="http://schemas.microsoft.com/office/powerpoint/2010/main" val="2683935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1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5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16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9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20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4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4" grpId="0" animBg="1"/>
        </p:bldLst>
      </p:timing>
    </mc:Fallback>
  </mc:AlternateContent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50507" y="1556792"/>
            <a:ext cx="8890988" cy="42481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文本框 3"/>
          <p:cNvSpPr txBox="1"/>
          <p:nvPr/>
        </p:nvSpPr>
        <p:spPr>
          <a:xfrm>
            <a:off x="274320" y="449590"/>
            <a:ext cx="3877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需求审查：主要阶段</a:t>
            </a: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1018478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8905931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/>
          <p:cNvSpPr txBox="1"/>
          <p:nvPr/>
        </p:nvSpPr>
        <p:spPr>
          <a:xfrm>
            <a:off x="274320" y="449590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审查过程概述</a:t>
            </a:r>
          </a:p>
        </p:txBody>
      </p:sp>
      <p:cxnSp>
        <p:nvCxnSpPr>
          <p:cNvPr id="21" name="直接连接符 20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内容占位符 2"/>
          <p:cNvSpPr txBox="1">
            <a:spLocks/>
          </p:cNvSpPr>
          <p:nvPr/>
        </p:nvSpPr>
        <p:spPr>
          <a:xfrm>
            <a:off x="609600" y="1491343"/>
            <a:ext cx="10972800" cy="4389120"/>
          </a:xfr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规划：谁参加？评审什么？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buFont typeface="+mj-lt"/>
              <a:buAutoNum type="arabicPeriod"/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buFont typeface="+mj-lt"/>
              <a:buAutoNum type="arabicPeriod"/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buFont typeface="+mj-lt"/>
              <a:buAutoNum type="arabicPeriod"/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buFont typeface="+mj-lt"/>
              <a:buAutoNum type="arabicPeriod"/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buFont typeface="+mj-lt"/>
              <a:buAutoNum type="arabicPeriod"/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buFont typeface="+mj-lt"/>
              <a:buAutoNum type="arabicPeriod"/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总体会议（会前会）：召集参加评审会的所有成员开一个简短的会议，讨论、明确要评审的内容、评审的要点、评审时所需的资料、缺陷检查表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准备：评审人员提前阅读和准备，才能提出有价值的建议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buFont typeface="+mj-lt"/>
              <a:buAutoNum type="arabicPeriod"/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/>
          </p:nvPr>
        </p:nvGraphicFramePr>
        <p:xfrm>
          <a:off x="1824595" y="2104328"/>
          <a:ext cx="8127999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860263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174451218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0813513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主要参与人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列席参与人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评审内容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08079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1800" dirty="0"/>
                        <a:t>需求规格说明书的作者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用户代表</a:t>
                      </a:r>
                    </a:p>
                  </a:txBody>
                  <a:tcPr/>
                </a:tc>
                <a:tc rowSpan="6">
                  <a:txBody>
                    <a:bodyPr/>
                    <a:lstStyle/>
                    <a:p>
                      <a:r>
                        <a:rPr lang="en-US" altLang="zh-CN" dirty="0"/>
                        <a:t>《</a:t>
                      </a:r>
                      <a:r>
                        <a:rPr lang="zh-CN" altLang="en-US" dirty="0"/>
                        <a:t>需求规格说明书</a:t>
                      </a:r>
                      <a:r>
                        <a:rPr lang="en-US" altLang="zh-CN" dirty="0"/>
                        <a:t>》</a:t>
                      </a:r>
                    </a:p>
                    <a:p>
                      <a:r>
                        <a:rPr lang="zh-CN" altLang="en-US" dirty="0"/>
                        <a:t>参考材料：</a:t>
                      </a:r>
                      <a:endParaRPr lang="en-US" altLang="zh-CN" dirty="0"/>
                    </a:p>
                    <a:p>
                      <a:r>
                        <a:rPr lang="en-US" altLang="zh-CN" dirty="0"/>
                        <a:t>《</a:t>
                      </a:r>
                      <a:r>
                        <a:rPr lang="zh-CN" altLang="en-US" dirty="0"/>
                        <a:t>招标书</a:t>
                      </a:r>
                      <a:r>
                        <a:rPr lang="en-US" altLang="zh-CN" dirty="0"/>
                        <a:t>》《</a:t>
                      </a:r>
                      <a:r>
                        <a:rPr lang="zh-CN" altLang="en-US" dirty="0"/>
                        <a:t>投标书</a:t>
                      </a:r>
                      <a:r>
                        <a:rPr lang="en-US" altLang="zh-CN" dirty="0"/>
                        <a:t>》《</a:t>
                      </a:r>
                      <a:r>
                        <a:rPr lang="zh-CN" altLang="en-US" dirty="0"/>
                        <a:t>合同</a:t>
                      </a:r>
                      <a:r>
                        <a:rPr lang="en-US" altLang="zh-CN" dirty="0"/>
                        <a:t>》《</a:t>
                      </a:r>
                      <a:r>
                        <a:rPr lang="zh-CN" altLang="en-US" dirty="0"/>
                        <a:t>需求调研报告</a:t>
                      </a:r>
                      <a:r>
                        <a:rPr lang="en-US" altLang="zh-CN" dirty="0"/>
                        <a:t>》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605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评审专家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接口负责人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26560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甲方领导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开发代表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33226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[</a:t>
                      </a:r>
                      <a:r>
                        <a:rPr lang="zh-CN" altLang="en-US" dirty="0"/>
                        <a:t>监理</a:t>
                      </a:r>
                      <a:r>
                        <a:rPr lang="en-US" altLang="zh-CN" dirty="0"/>
                        <a:t>]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测试代表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48183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主持人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9125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记录员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141858"/>
                  </a:ext>
                </a:extLst>
              </a:tr>
            </a:tbl>
          </a:graphicData>
        </a:graphic>
      </p:graphicFrame>
      <p:sp>
        <p:nvSpPr>
          <p:cNvPr id="10" name="矩形 9"/>
          <p:cNvSpPr/>
          <p:nvPr/>
        </p:nvSpPr>
        <p:spPr>
          <a:xfrm>
            <a:off x="11018478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448942"/>
      </p:ext>
    </p:extLst>
  </p:cSld>
  <p:clrMapOvr>
    <a:masterClrMapping/>
  </p:clrMapOvr>
  <p:transition>
    <p:pull dir="d"/>
  </p:transition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/>
          <p:cNvSpPr txBox="1"/>
          <p:nvPr/>
        </p:nvSpPr>
        <p:spPr>
          <a:xfrm>
            <a:off x="274320" y="449590"/>
            <a:ext cx="31790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审查过程概述 二</a:t>
            </a:r>
          </a:p>
        </p:txBody>
      </p:sp>
      <p:cxnSp>
        <p:nvCxnSpPr>
          <p:cNvPr id="21" name="直接连接符 20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内容占位符 2"/>
          <p:cNvSpPr txBox="1">
            <a:spLocks/>
          </p:cNvSpPr>
          <p:nvPr/>
        </p:nvSpPr>
        <p:spPr>
          <a:xfrm>
            <a:off x="609600" y="1491343"/>
            <a:ext cx="10972800" cy="4389120"/>
          </a:xfr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20000"/>
              </a:lnSpc>
              <a:buFont typeface="+mj-lt"/>
              <a:buAutoNum type="arabicPeriod" startAt="4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审查会议：暴露问题、讨论问题，待审查文档应该符合：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ct val="120000"/>
              </a:lnSpc>
              <a:buFont typeface="+mj-lt"/>
              <a:buAutoNum type="arabicPeriod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遵循标准模板，统一模板易于阅读和评审；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ct val="120000"/>
              </a:lnSpc>
              <a:buFont typeface="+mj-lt"/>
              <a:buAutoNum type="arabicPeriod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已进行了拼写检查，减少文字错误带来的问题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ct val="120000"/>
              </a:lnSpc>
              <a:buFont typeface="+mj-lt"/>
              <a:buAutoNum type="arabicPeriod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已检查了排版错误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ct val="120000"/>
              </a:lnSpc>
              <a:buFont typeface="+mj-lt"/>
              <a:buAutoNum type="arabicPeriod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所有未解决问题提前标记好，避免大家浪费精力于还存在问题的地方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20000"/>
              </a:lnSpc>
              <a:buFont typeface="+mj-lt"/>
              <a:buAutoNum type="arabicPeriod" startAt="4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返工：没有返工的评审必然沦为“形式主义”。评审中发现的错误必须得到重视和回应。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20000"/>
              </a:lnSpc>
              <a:buFont typeface="+mj-lt"/>
              <a:buAutoNum type="arabicPeriod" startAt="4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跟踪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ct val="120000"/>
              </a:lnSpc>
              <a:buFont typeface="+mj-lt"/>
              <a:buAutoNum type="arabicPeriod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解决问题：对评审提出的问题进行解决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ct val="120000"/>
              </a:lnSpc>
              <a:buFont typeface="+mj-lt"/>
              <a:buAutoNum type="arabicPeriod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避免问题再次出现：对问题进行分类、因果分析，找到问题的深层次原因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20000"/>
              </a:lnSpc>
              <a:buFont typeface="+mj-lt"/>
              <a:buAutoNum type="arabicPeriod" startAt="4"/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1018478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3184636"/>
      </p:ext>
    </p:extLst>
  </p:cSld>
  <p:clrMapOvr>
    <a:masterClrMapping/>
  </p:clrMapOvr>
  <p:transition>
    <p:pull dir="d"/>
  </p:transition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Rectangle 3"/>
          <p:cNvSpPr>
            <a:spLocks noGrp="1" noChangeArrowheads="1"/>
          </p:cNvSpPr>
          <p:nvPr>
            <p:ph idx="1"/>
          </p:nvPr>
        </p:nvSpPr>
        <p:spPr>
          <a:xfrm>
            <a:off x="1558925" y="1577975"/>
            <a:ext cx="9074150" cy="4548188"/>
          </a:xfrm>
        </p:spPr>
        <p:txBody>
          <a:bodyPr/>
          <a:lstStyle/>
          <a:p>
            <a:pPr lvl="1"/>
            <a:r>
              <a:rPr lang="zh-CN" altLang="en-US"/>
              <a:t>正确性；</a:t>
            </a:r>
          </a:p>
          <a:p>
            <a:pPr lvl="1"/>
            <a:r>
              <a:rPr lang="zh-CN" altLang="en-US"/>
              <a:t>必要性；</a:t>
            </a:r>
          </a:p>
          <a:p>
            <a:pPr lvl="1"/>
            <a:r>
              <a:rPr lang="zh-CN" altLang="en-US"/>
              <a:t>优先级；</a:t>
            </a:r>
          </a:p>
          <a:p>
            <a:pPr lvl="1"/>
            <a:r>
              <a:rPr lang="zh-CN" altLang="en-US"/>
              <a:t>明确性；</a:t>
            </a:r>
          </a:p>
          <a:p>
            <a:pPr lvl="1"/>
            <a:r>
              <a:rPr lang="zh-CN" altLang="en-US"/>
              <a:t>可测性；</a:t>
            </a:r>
          </a:p>
          <a:p>
            <a:pPr lvl="1"/>
            <a:r>
              <a:rPr lang="zh-CN" altLang="en-US"/>
              <a:t>完整性；</a:t>
            </a:r>
          </a:p>
          <a:p>
            <a:pPr lvl="1"/>
            <a:r>
              <a:rPr lang="zh-CN" altLang="en-US"/>
              <a:t>一致性；</a:t>
            </a:r>
          </a:p>
          <a:p>
            <a:pPr lvl="1"/>
            <a:r>
              <a:rPr lang="zh-CN" altLang="en-US"/>
              <a:t>可修改性； </a:t>
            </a:r>
          </a:p>
          <a:p>
            <a:endParaRPr lang="en-US" altLang="zh-CN"/>
          </a:p>
        </p:txBody>
      </p:sp>
      <p:pic>
        <p:nvPicPr>
          <p:cNvPr id="2150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6000" y="1268413"/>
            <a:ext cx="5849938" cy="462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文本框 4"/>
          <p:cNvSpPr txBox="1"/>
          <p:nvPr/>
        </p:nvSpPr>
        <p:spPr>
          <a:xfrm>
            <a:off x="274320" y="449590"/>
            <a:ext cx="51090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需求规格说明书的检查要点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8478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6793532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内容占位符 3"/>
          <p:cNvSpPr>
            <a:spLocks noGrp="1"/>
          </p:cNvSpPr>
          <p:nvPr>
            <p:ph idx="1"/>
          </p:nvPr>
        </p:nvSpPr>
        <p:spPr>
          <a:xfrm>
            <a:off x="1558925" y="1577975"/>
            <a:ext cx="9074150" cy="4548188"/>
          </a:xfrm>
        </p:spPr>
        <p:txBody>
          <a:bodyPr/>
          <a:lstStyle/>
          <a:p>
            <a:endParaRPr lang="zh-CN" altLang="en-US"/>
          </a:p>
        </p:txBody>
      </p:sp>
      <p:pic>
        <p:nvPicPr>
          <p:cNvPr id="24580" name="Picture 40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569" y="1234420"/>
            <a:ext cx="10572750" cy="542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文本框 4"/>
          <p:cNvSpPr txBox="1"/>
          <p:nvPr/>
        </p:nvSpPr>
        <p:spPr>
          <a:xfrm>
            <a:off x="274320" y="449590"/>
            <a:ext cx="72170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需求测试的</a:t>
            </a:r>
            <a:r>
              <a:rPr lang="en-US" altLang="zh-CN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checklist</a:t>
            </a:r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文件</a:t>
            </a:r>
            <a:r>
              <a:rPr lang="en-US" altLang="zh-CN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检查表示例</a:t>
            </a:r>
            <a:r>
              <a:rPr lang="en-US" altLang="zh-CN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8478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8852894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95375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37284595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242" name="Picture 2"/>
          <p:cNvPicPr>
            <a:picLocks noChangeAspect="1" noChangeArrowheads="1"/>
          </p:cNvPicPr>
          <p:nvPr/>
        </p:nvPicPr>
        <p:blipFill>
          <a:blip r:embed="rId2"/>
          <a:srcRect l="24023" t="28101" r="19726" b="14728"/>
          <a:stretch>
            <a:fillRect/>
          </a:stretch>
        </p:blipFill>
        <p:spPr bwMode="auto">
          <a:xfrm>
            <a:off x="2524100" y="1355705"/>
            <a:ext cx="7783870" cy="4783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椭圆 4"/>
          <p:cNvSpPr/>
          <p:nvPr/>
        </p:nvSpPr>
        <p:spPr>
          <a:xfrm>
            <a:off x="2524100" y="3465742"/>
            <a:ext cx="1500198" cy="142876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274320" y="475716"/>
            <a:ext cx="46987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思考：接下来该怎么办？</a:t>
            </a:r>
          </a:p>
        </p:txBody>
      </p:sp>
      <p:cxnSp>
        <p:nvCxnSpPr>
          <p:cNvPr id="7" name="直接连接符 6"/>
          <p:cNvCxnSpPr/>
          <p:nvPr/>
        </p:nvCxnSpPr>
        <p:spPr>
          <a:xfrm>
            <a:off x="0" y="1045251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7818120" y="938570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38570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38570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38570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11018478" y="823001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" name="组合 12"/>
          <p:cNvGrpSpPr/>
          <p:nvPr/>
        </p:nvGrpSpPr>
        <p:grpSpPr>
          <a:xfrm>
            <a:off x="4848301" y="663958"/>
            <a:ext cx="491490" cy="318085"/>
            <a:chOff x="3017520" y="601990"/>
            <a:chExt cx="491490" cy="414010"/>
          </a:xfrm>
        </p:grpSpPr>
        <p:sp>
          <p:nvSpPr>
            <p:cNvPr id="14" name="燕尾形 13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燕尾形 14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6" name="燕尾形 15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66803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38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77021" y="1559923"/>
            <a:ext cx="8472518" cy="4389120"/>
          </a:xfrm>
        </p:spPr>
        <p:txBody>
          <a:bodyPr/>
          <a:lstStyle/>
          <a:p>
            <a:pPr lvl="0">
              <a:lnSpc>
                <a:spcPct val="150000"/>
              </a:lnSpc>
            </a:pPr>
            <a:r>
              <a:rPr lang="zh-CN" altLang="en-US" dirty="0"/>
              <a:t>需求分析就是确定新系统的目的、范围、定义和功能；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域建模用来生成统一的关键术语表；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用例建模用来定义系统的功能性需求；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系统的非功能性需求通常包括</a:t>
            </a:r>
            <a:r>
              <a:rPr lang="en-US" altLang="zh-CN" dirty="0"/>
              <a:t>RUPS</a:t>
            </a:r>
            <a:r>
              <a:rPr lang="zh-CN" altLang="en-US" dirty="0"/>
              <a:t>；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需求评审确认需求分析结果，然后才能进入设计阶段。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274320" y="449590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小结</a:t>
            </a: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1018478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1279723" y="672303"/>
            <a:ext cx="491490" cy="318085"/>
            <a:chOff x="3017520" y="601990"/>
            <a:chExt cx="491490" cy="414010"/>
          </a:xfrm>
        </p:grpSpPr>
        <p:sp>
          <p:nvSpPr>
            <p:cNvPr id="12" name="燕尾形 1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燕尾形 1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87899041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/>
          <p:cNvSpPr/>
          <p:nvPr/>
        </p:nvSpPr>
        <p:spPr>
          <a:xfrm>
            <a:off x="6722772" y="3245476"/>
            <a:ext cx="5469228" cy="64394"/>
          </a:xfrm>
          <a:prstGeom prst="rect">
            <a:avLst/>
          </a:prstGeom>
          <a:solidFill>
            <a:srgbClr val="B82E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25"/>
          <p:cNvSpPr txBox="1"/>
          <p:nvPr/>
        </p:nvSpPr>
        <p:spPr>
          <a:xfrm>
            <a:off x="6529588" y="1982450"/>
            <a:ext cx="538320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600" b="1" dirty="0">
                <a:solidFill>
                  <a:srgbClr val="B82E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THANKS</a:t>
            </a:r>
            <a:endParaRPr lang="zh-CN" altLang="en-US" sz="6000" b="1" dirty="0">
              <a:solidFill>
                <a:srgbClr val="14131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9649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 t="2812" r="49609" b="3437"/>
          <a:stretch>
            <a:fillRect/>
          </a:stretch>
        </p:blipFill>
        <p:spPr bwMode="auto">
          <a:xfrm>
            <a:off x="5953125" y="1179638"/>
            <a:ext cx="4714875" cy="5482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4"/>
          <a:srcRect l="7031" t="3750" r="49609" b="6250"/>
          <a:stretch>
            <a:fillRect/>
          </a:stretch>
        </p:blipFill>
        <p:spPr bwMode="auto">
          <a:xfrm>
            <a:off x="1523968" y="1194158"/>
            <a:ext cx="4214874" cy="54679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椭圆 11"/>
          <p:cNvSpPr/>
          <p:nvPr/>
        </p:nvSpPr>
        <p:spPr>
          <a:xfrm>
            <a:off x="1738282" y="2304361"/>
            <a:ext cx="3286148" cy="571504"/>
          </a:xfrm>
          <a:prstGeom prst="ellipse">
            <a:avLst/>
          </a:prstGeom>
          <a:noFill/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6881818" y="1947171"/>
            <a:ext cx="3286148" cy="571504"/>
          </a:xfrm>
          <a:prstGeom prst="ellipse">
            <a:avLst/>
          </a:prstGeom>
          <a:noFill/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3381356" y="4661815"/>
            <a:ext cx="1714512" cy="1143008"/>
          </a:xfrm>
          <a:prstGeom prst="ellipse">
            <a:avLst/>
          </a:prstGeom>
          <a:noFill/>
          <a:ln w="28575">
            <a:solidFill>
              <a:srgbClr val="F73188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6953256" y="5161881"/>
            <a:ext cx="1714512" cy="857256"/>
          </a:xfrm>
          <a:prstGeom prst="ellipse">
            <a:avLst/>
          </a:prstGeom>
          <a:noFill/>
          <a:ln w="28575">
            <a:solidFill>
              <a:srgbClr val="F73188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274320" y="449590"/>
            <a:ext cx="56583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思考</a:t>
            </a:r>
            <a:r>
              <a:rPr lang="en-US" altLang="zh-CN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下面图中有什么问题吗？</a:t>
            </a:r>
          </a:p>
        </p:txBody>
      </p:sp>
      <p:cxnSp>
        <p:nvCxnSpPr>
          <p:cNvPr id="10" name="直接连接符 9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1" name="组合 20"/>
          <p:cNvGrpSpPr/>
          <p:nvPr/>
        </p:nvGrpSpPr>
        <p:grpSpPr>
          <a:xfrm>
            <a:off x="5850255" y="619287"/>
            <a:ext cx="491490" cy="318085"/>
            <a:chOff x="3017520" y="601990"/>
            <a:chExt cx="491490" cy="414010"/>
          </a:xfrm>
        </p:grpSpPr>
        <p:sp>
          <p:nvSpPr>
            <p:cNvPr id="22" name="燕尾形 2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3" name="燕尾形 2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4" name="燕尾形 2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31154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321531"/>
            <a:ext cx="10972800" cy="4389120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zh-CN" altLang="en-US" sz="2400" dirty="0"/>
              <a:t>在实际项目中，原始需求的描述形式可能是文字、活动图、序列图或其它，术语不统一的现象非常常见；</a:t>
            </a:r>
            <a:endParaRPr lang="en-US" altLang="zh-CN" sz="2400" dirty="0"/>
          </a:p>
          <a:p>
            <a:pPr>
              <a:lnSpc>
                <a:spcPct val="120000"/>
              </a:lnSpc>
            </a:pPr>
            <a:r>
              <a:rPr lang="zh-CN" altLang="en-US" sz="2400" dirty="0"/>
              <a:t>通常一个完整的项目需求都有较多的篇幅，想像一下，大量不统一的术语对交流和后续工作会造成多大的混乱</a:t>
            </a:r>
            <a:r>
              <a:rPr lang="en-US" altLang="zh-CN" sz="2400" dirty="0"/>
              <a:t>!</a:t>
            </a:r>
            <a:endParaRPr lang="zh-CN" altLang="en-US" sz="2400" dirty="0"/>
          </a:p>
        </p:txBody>
      </p:sp>
      <p:grpSp>
        <p:nvGrpSpPr>
          <p:cNvPr id="14" name="组合 13"/>
          <p:cNvGrpSpPr/>
          <p:nvPr/>
        </p:nvGrpSpPr>
        <p:grpSpPr>
          <a:xfrm>
            <a:off x="4810116" y="3029365"/>
            <a:ext cx="4500595" cy="2297678"/>
            <a:chOff x="3571867" y="3643314"/>
            <a:chExt cx="4500595" cy="2297678"/>
          </a:xfrm>
        </p:grpSpPr>
        <p:grpSp>
          <p:nvGrpSpPr>
            <p:cNvPr id="10" name="组合 9"/>
            <p:cNvGrpSpPr/>
            <p:nvPr/>
          </p:nvGrpSpPr>
          <p:grpSpPr>
            <a:xfrm>
              <a:off x="3571867" y="4104399"/>
              <a:ext cx="1338828" cy="1836593"/>
              <a:chOff x="6475474" y="4673600"/>
              <a:chExt cx="1727525" cy="2369804"/>
            </a:xfrm>
          </p:grpSpPr>
          <p:pic>
            <p:nvPicPr>
              <p:cNvPr id="11" name="Picture 4"/>
              <p:cNvPicPr>
                <a:picLocks noChangeAspect="1" noChangeArrowheads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 bwMode="auto">
              <a:xfrm>
                <a:off x="6500826" y="4673600"/>
                <a:ext cx="1346200" cy="21844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12" name="TextBox 11"/>
              <p:cNvSpPr txBox="1"/>
              <p:nvPr/>
            </p:nvSpPr>
            <p:spPr>
              <a:xfrm>
                <a:off x="6475474" y="6566845"/>
                <a:ext cx="1727525" cy="4765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b="1" dirty="0">
                    <a:solidFill>
                      <a:srgbClr val="FF0000"/>
                    </a:solidFill>
                    <a:latin typeface="微软雅黑" pitchFamily="34" charset="-122"/>
                    <a:ea typeface="微软雅黑" pitchFamily="34" charset="-122"/>
                  </a:rPr>
                  <a:t>需求分析师</a:t>
                </a:r>
              </a:p>
            </p:txBody>
          </p:sp>
        </p:grpSp>
        <p:sp>
          <p:nvSpPr>
            <p:cNvPr id="13" name="椭圆形标注 12"/>
            <p:cNvSpPr/>
            <p:nvPr/>
          </p:nvSpPr>
          <p:spPr>
            <a:xfrm>
              <a:off x="5214942" y="3643314"/>
              <a:ext cx="2857520" cy="1071570"/>
            </a:xfrm>
            <a:prstGeom prst="wedgeEllipseCallout">
              <a:avLst>
                <a:gd name="adj1" fmla="val -72797"/>
                <a:gd name="adj2" fmla="val 4780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latin typeface="微软雅黑" pitchFamily="34" charset="-122"/>
                  <a:ea typeface="微软雅黑" pitchFamily="34" charset="-122"/>
                </a:rPr>
                <a:t>我们的系统将提供“</a:t>
              </a:r>
              <a:r>
                <a:rPr lang="zh-CN" altLang="en-US" b="1" dirty="0">
                  <a:solidFill>
                    <a:srgbClr val="FFC000"/>
                  </a:solidFill>
                  <a:latin typeface="微软雅黑" pitchFamily="34" charset="-122"/>
                  <a:ea typeface="微软雅黑" pitchFamily="34" charset="-122"/>
                </a:rPr>
                <a:t>图书评论</a:t>
              </a:r>
              <a:r>
                <a:rPr lang="zh-CN" altLang="en-US" dirty="0">
                  <a:latin typeface="微软雅黑" pitchFamily="34" charset="-122"/>
                  <a:ea typeface="微软雅黑" pitchFamily="34" charset="-122"/>
                </a:rPr>
                <a:t>”功能，大家同意吗？</a:t>
              </a: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1595406" y="3529433"/>
            <a:ext cx="3571900" cy="2714619"/>
            <a:chOff x="71406" y="4143381"/>
            <a:chExt cx="3571900" cy="2714619"/>
          </a:xfrm>
        </p:grpSpPr>
        <p:grpSp>
          <p:nvGrpSpPr>
            <p:cNvPr id="7" name="组合 6"/>
            <p:cNvGrpSpPr/>
            <p:nvPr/>
          </p:nvGrpSpPr>
          <p:grpSpPr>
            <a:xfrm>
              <a:off x="71406" y="4143381"/>
              <a:ext cx="1107996" cy="1799395"/>
              <a:chOff x="3479690" y="4775200"/>
              <a:chExt cx="1429675" cy="2321805"/>
            </a:xfrm>
          </p:grpSpPr>
          <p:pic>
            <p:nvPicPr>
              <p:cNvPr id="8" name="Picture 3"/>
              <p:cNvPicPr>
                <a:picLocks noChangeAspect="1"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3571868" y="4775200"/>
                <a:ext cx="1270000" cy="20828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9" name="TextBox 8"/>
              <p:cNvSpPr txBox="1"/>
              <p:nvPr/>
            </p:nvSpPr>
            <p:spPr>
              <a:xfrm>
                <a:off x="3479690" y="6620446"/>
                <a:ext cx="1429675" cy="4765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b="1" dirty="0">
                    <a:solidFill>
                      <a:srgbClr val="FF0000"/>
                    </a:solidFill>
                    <a:latin typeface="微软雅黑" pitchFamily="34" charset="-122"/>
                    <a:ea typeface="微软雅黑" pitchFamily="34" charset="-122"/>
                  </a:rPr>
                  <a:t>业务专家</a:t>
                </a:r>
              </a:p>
            </p:txBody>
          </p:sp>
        </p:grpSp>
        <p:sp>
          <p:nvSpPr>
            <p:cNvPr id="15" name="椭圆形标注 14"/>
            <p:cNvSpPr/>
            <p:nvPr/>
          </p:nvSpPr>
          <p:spPr>
            <a:xfrm>
              <a:off x="1000100" y="5643554"/>
              <a:ext cx="2643206" cy="1214446"/>
            </a:xfrm>
            <a:prstGeom prst="wedgeEllipseCallout">
              <a:avLst>
                <a:gd name="adj1" fmla="val -43167"/>
                <a:gd name="adj2" fmla="val -7345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latin typeface="微软雅黑" pitchFamily="34" charset="-122"/>
                  <a:ea typeface="微软雅黑" pitchFamily="34" charset="-122"/>
                </a:rPr>
                <a:t>同意！</a:t>
              </a:r>
              <a:endParaRPr lang="en-US" altLang="zh-CN" dirty="0">
                <a:latin typeface="微软雅黑" pitchFamily="34" charset="-122"/>
                <a:ea typeface="微软雅黑" pitchFamily="34" charset="-122"/>
              </a:endParaRPr>
            </a:p>
            <a:p>
              <a:pPr algn="ctr"/>
              <a:r>
                <a:rPr lang="zh-CN" altLang="en-US" dirty="0">
                  <a:latin typeface="微软雅黑" pitchFamily="34" charset="-122"/>
                  <a:ea typeface="微软雅黑" pitchFamily="34" charset="-122"/>
                </a:rPr>
                <a:t>心里想：“是应该给</a:t>
              </a:r>
              <a:r>
                <a:rPr lang="zh-CN" altLang="en-US" b="1" dirty="0">
                  <a:solidFill>
                    <a:srgbClr val="FFC000"/>
                  </a:solidFill>
                  <a:latin typeface="微软雅黑" pitchFamily="34" charset="-122"/>
                  <a:ea typeface="微软雅黑" pitchFamily="34" charset="-122"/>
                </a:rPr>
                <a:t>编辑部职员</a:t>
              </a:r>
              <a:r>
                <a:rPr lang="zh-CN" altLang="en-US" dirty="0">
                  <a:latin typeface="微软雅黑" pitchFamily="34" charset="-122"/>
                  <a:ea typeface="微软雅黑" pitchFamily="34" charset="-122"/>
                </a:rPr>
                <a:t>提供这个功能。”</a:t>
              </a: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6381752" y="4517421"/>
            <a:ext cx="4286248" cy="1655216"/>
            <a:chOff x="4857752" y="5131370"/>
            <a:chExt cx="4286248" cy="1655216"/>
          </a:xfrm>
        </p:grpSpPr>
        <p:grpSp>
          <p:nvGrpSpPr>
            <p:cNvPr id="4" name="组合 3"/>
            <p:cNvGrpSpPr/>
            <p:nvPr/>
          </p:nvGrpSpPr>
          <p:grpSpPr>
            <a:xfrm>
              <a:off x="4857752" y="5131370"/>
              <a:ext cx="1107996" cy="1583778"/>
              <a:chOff x="3161734" y="4714884"/>
              <a:chExt cx="1107996" cy="1583778"/>
            </a:xfrm>
          </p:grpSpPr>
          <p:pic>
            <p:nvPicPr>
              <p:cNvPr id="5" name="Picture 5"/>
              <p:cNvPicPr>
                <a:picLocks noChangeAspect="1" noChangeArrowheads="1"/>
              </p:cNvPicPr>
              <p:nvPr/>
            </p:nvPicPr>
            <p:blipFill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3442300" y="4714884"/>
                <a:ext cx="772510" cy="12297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6" name="TextBox 5"/>
              <p:cNvSpPr txBox="1"/>
              <p:nvPr/>
            </p:nvSpPr>
            <p:spPr>
              <a:xfrm>
                <a:off x="3161734" y="5929330"/>
                <a:ext cx="11079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b="1" dirty="0">
                    <a:solidFill>
                      <a:srgbClr val="FF0000"/>
                    </a:solidFill>
                    <a:latin typeface="微软雅黑" pitchFamily="34" charset="-122"/>
                    <a:ea typeface="微软雅黑" pitchFamily="34" charset="-122"/>
                  </a:rPr>
                  <a:t>技术专家</a:t>
                </a:r>
              </a:p>
            </p:txBody>
          </p:sp>
        </p:grpSp>
        <p:sp>
          <p:nvSpPr>
            <p:cNvPr id="17" name="椭圆形标注 16"/>
            <p:cNvSpPr/>
            <p:nvPr/>
          </p:nvSpPr>
          <p:spPr>
            <a:xfrm>
              <a:off x="6429388" y="5500702"/>
              <a:ext cx="2714612" cy="1285884"/>
            </a:xfrm>
            <a:prstGeom prst="wedgeEllipseCallout">
              <a:avLst>
                <a:gd name="adj1" fmla="val -69600"/>
                <a:gd name="adj2" fmla="val -4363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latin typeface="微软雅黑" pitchFamily="34" charset="-122"/>
                  <a:ea typeface="微软雅黑" pitchFamily="34" charset="-122"/>
                </a:rPr>
                <a:t>同意！</a:t>
              </a:r>
              <a:endParaRPr lang="en-US" altLang="zh-CN" dirty="0">
                <a:latin typeface="微软雅黑" pitchFamily="34" charset="-122"/>
                <a:ea typeface="微软雅黑" pitchFamily="34" charset="-122"/>
              </a:endParaRPr>
            </a:p>
            <a:p>
              <a:pPr algn="ctr"/>
              <a:r>
                <a:rPr lang="zh-CN" altLang="en-US" dirty="0">
                  <a:latin typeface="微软雅黑" pitchFamily="34" charset="-122"/>
                  <a:ea typeface="微软雅黑" pitchFamily="34" charset="-122"/>
                </a:rPr>
                <a:t>心里想：“怎么实现给</a:t>
              </a:r>
              <a:r>
                <a:rPr lang="zh-CN" altLang="en-US" b="1" dirty="0">
                  <a:solidFill>
                    <a:srgbClr val="FFC000"/>
                  </a:solidFill>
                  <a:latin typeface="微软雅黑" pitchFamily="34" charset="-122"/>
                  <a:ea typeface="微软雅黑" pitchFamily="34" charset="-122"/>
                </a:rPr>
                <a:t>买家</a:t>
              </a:r>
              <a:r>
                <a:rPr lang="zh-CN" altLang="en-US" dirty="0">
                  <a:latin typeface="微软雅黑" pitchFamily="34" charset="-122"/>
                  <a:ea typeface="微软雅黑" pitchFamily="34" charset="-122"/>
                </a:rPr>
                <a:t>提供这个功能呢？”</a:t>
              </a:r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274320" y="449590"/>
            <a:ext cx="42883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需求描述中术语不统一</a:t>
            </a:r>
          </a:p>
        </p:txBody>
      </p:sp>
      <p:cxnSp>
        <p:nvCxnSpPr>
          <p:cNvPr id="21" name="直接连接符 20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7" name="组合 26"/>
          <p:cNvGrpSpPr/>
          <p:nvPr/>
        </p:nvGrpSpPr>
        <p:grpSpPr>
          <a:xfrm>
            <a:off x="4562673" y="602888"/>
            <a:ext cx="491490" cy="318085"/>
            <a:chOff x="3017520" y="601990"/>
            <a:chExt cx="491490" cy="414010"/>
          </a:xfrm>
        </p:grpSpPr>
        <p:sp>
          <p:nvSpPr>
            <p:cNvPr id="28" name="燕尾形 27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9" name="燕尾形 28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0" name="燕尾形 29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91321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85654" y="1276643"/>
            <a:ext cx="5543560" cy="4389120"/>
          </a:xfrm>
        </p:spPr>
        <p:txBody>
          <a:bodyPr/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zh-CN" altLang="en-US" sz="2400" dirty="0"/>
              <a:t>域建模</a:t>
            </a:r>
            <a:r>
              <a:rPr lang="en-US" altLang="zh-CN" sz="2400" dirty="0"/>
              <a:t>[Domain Modeling]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zh-CN" altLang="en-US" dirty="0"/>
              <a:t>为项目创建一个</a:t>
            </a:r>
            <a:r>
              <a:rPr lang="zh-CN" altLang="en-US" dirty="0">
                <a:solidFill>
                  <a:srgbClr val="FF0000"/>
                </a:solidFill>
              </a:rPr>
              <a:t>术语表</a:t>
            </a:r>
            <a:r>
              <a:rPr lang="zh-CN" altLang="en-US" dirty="0"/>
              <a:t>。确保项目中的每个人都能以</a:t>
            </a:r>
            <a:r>
              <a:rPr lang="zh-CN" altLang="en-US" dirty="0">
                <a:solidFill>
                  <a:srgbClr val="FF0000"/>
                </a:solidFill>
              </a:rPr>
              <a:t>清晰一致</a:t>
            </a:r>
            <a:r>
              <a:rPr lang="zh-CN" altLang="en-US" dirty="0"/>
              <a:t>的术语来理解和交流问题领域。</a:t>
            </a:r>
            <a:endParaRPr lang="en-US" altLang="zh-CN" dirty="0"/>
          </a:p>
          <a:p>
            <a:pPr lvl="1">
              <a:lnSpc>
                <a:spcPct val="120000"/>
              </a:lnSpc>
            </a:pPr>
            <a:r>
              <a:rPr lang="zh-CN" altLang="en-US" dirty="0"/>
              <a:t>域建模比普通的项目术语表优良的地方体现在：以图示化的方式清晰地显示出不同术语间的关系。</a:t>
            </a:r>
            <a:endParaRPr lang="en-US" altLang="zh-CN" dirty="0"/>
          </a:p>
          <a:p>
            <a:pPr lvl="1">
              <a:lnSpc>
                <a:spcPct val="120000"/>
              </a:lnSpc>
            </a:pPr>
            <a:r>
              <a:rPr lang="zh-CN" altLang="en-US" dirty="0"/>
              <a:t>域模型图将通过不断修正完善逐步演化为最终的静态类图。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endParaRPr lang="en-US" altLang="zh-CN" dirty="0"/>
          </a:p>
        </p:txBody>
      </p:sp>
      <p:grpSp>
        <p:nvGrpSpPr>
          <p:cNvPr id="15" name="组合 14"/>
          <p:cNvGrpSpPr/>
          <p:nvPr/>
        </p:nvGrpSpPr>
        <p:grpSpPr>
          <a:xfrm>
            <a:off x="3843198" y="4808507"/>
            <a:ext cx="4572032" cy="1714512"/>
            <a:chOff x="4643438" y="4643446"/>
            <a:chExt cx="4572032" cy="1714512"/>
          </a:xfrm>
        </p:grpSpPr>
        <p:sp>
          <p:nvSpPr>
            <p:cNvPr id="14" name="右箭头 13"/>
            <p:cNvSpPr/>
            <p:nvPr/>
          </p:nvSpPr>
          <p:spPr>
            <a:xfrm>
              <a:off x="6500826" y="5572140"/>
              <a:ext cx="642942" cy="714380"/>
            </a:xfrm>
            <a:prstGeom prst="rightArrow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1080000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3"/>
            <a:srcRect l="13889" t="30501" r="13889" b="19935"/>
            <a:stretch>
              <a:fillRect/>
            </a:stretch>
          </p:blipFill>
          <p:spPr bwMode="auto">
            <a:xfrm>
              <a:off x="4643438" y="5429264"/>
              <a:ext cx="1857388" cy="9286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4"/>
            <a:srcRect l="14286" t="23665" r="14286" b="17811"/>
            <a:stretch>
              <a:fillRect/>
            </a:stretch>
          </p:blipFill>
          <p:spPr bwMode="auto">
            <a:xfrm>
              <a:off x="7072330" y="4643446"/>
              <a:ext cx="2143140" cy="16430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grpSp>
        <p:nvGrpSpPr>
          <p:cNvPr id="18" name="组合 17"/>
          <p:cNvGrpSpPr/>
          <p:nvPr/>
        </p:nvGrpSpPr>
        <p:grpSpPr>
          <a:xfrm>
            <a:off x="8349150" y="1276643"/>
            <a:ext cx="3295650" cy="4210058"/>
            <a:chOff x="5848350" y="571480"/>
            <a:chExt cx="3295650" cy="4210058"/>
          </a:xfrm>
        </p:grpSpPr>
        <p:pic>
          <p:nvPicPr>
            <p:cNvPr id="16" name="Picture 2" descr="http://www.sinojava.com/fileImages/liuchengtu5.jpg"/>
            <p:cNvPicPr>
              <a:picLocks noChangeAspect="1" noChangeArrowheads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5848350" y="1714488"/>
              <a:ext cx="3295650" cy="3067050"/>
            </a:xfrm>
            <a:prstGeom prst="rect">
              <a:avLst/>
            </a:prstGeom>
            <a:noFill/>
          </p:spPr>
        </p:pic>
        <p:sp>
          <p:nvSpPr>
            <p:cNvPr id="17" name="TextBox 16"/>
            <p:cNvSpPr txBox="1"/>
            <p:nvPr/>
          </p:nvSpPr>
          <p:spPr>
            <a:xfrm>
              <a:off x="5857884" y="571480"/>
              <a:ext cx="3143272" cy="1077218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 extrusionH="25400" contourW="8890">
                <a:bevelT w="38100" h="31750"/>
                <a:contourClr>
                  <a:schemeClr val="accent2">
                    <a:shade val="75000"/>
                  </a:schemeClr>
                </a:contourClr>
              </a:sp3d>
            </a:bodyPr>
            <a:lstStyle/>
            <a:p>
              <a:r>
                <a:rPr lang="zh-CN" altLang="en-US" sz="3200" b="1" dirty="0">
                  <a:ln w="11430"/>
                  <a:gradFill>
                    <a:gsLst>
                      <a:gs pos="0">
                        <a:schemeClr val="accent2">
                          <a:tint val="70000"/>
                          <a:satMod val="245000"/>
                        </a:schemeClr>
                      </a:gs>
                      <a:gs pos="75000">
                        <a:schemeClr val="accent2">
                          <a:tint val="90000"/>
                          <a:shade val="60000"/>
                          <a:satMod val="240000"/>
                        </a:schemeClr>
                      </a:gs>
                      <a:gs pos="100000">
                        <a:schemeClr val="accent2">
                          <a:tint val="100000"/>
                          <a:shade val="50000"/>
                          <a:satMod val="240000"/>
                        </a:schemeClr>
                      </a:gs>
                    </a:gsLst>
                    <a:lin ang="5400000"/>
                  </a:gradFill>
                  <a:effectLst>
                    <a:outerShdw blurRad="50800" dist="39000" dir="5460000" algn="tl">
                      <a:srgbClr val="000000">
                        <a:alpha val="38000"/>
                      </a:srgbClr>
                    </a:outerShdw>
                  </a:effectLst>
                </a:rPr>
                <a:t>雇员、经理、职员、计划、任务</a:t>
              </a:r>
            </a:p>
          </p:txBody>
        </p:sp>
      </p:grpSp>
      <p:sp>
        <p:nvSpPr>
          <p:cNvPr id="11" name="文本框 10"/>
          <p:cNvSpPr txBox="1"/>
          <p:nvPr/>
        </p:nvSpPr>
        <p:spPr>
          <a:xfrm>
            <a:off x="274320" y="449590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域建模的意义</a:t>
            </a:r>
          </a:p>
        </p:txBody>
      </p:sp>
      <p:cxnSp>
        <p:nvCxnSpPr>
          <p:cNvPr id="12" name="直接连接符 11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3" name="组合 22"/>
          <p:cNvGrpSpPr/>
          <p:nvPr/>
        </p:nvGrpSpPr>
        <p:grpSpPr>
          <a:xfrm>
            <a:off x="2865944" y="636260"/>
            <a:ext cx="491490" cy="318085"/>
            <a:chOff x="3017520" y="601990"/>
            <a:chExt cx="491490" cy="414010"/>
          </a:xfrm>
        </p:grpSpPr>
        <p:sp>
          <p:nvSpPr>
            <p:cNvPr id="24" name="燕尾形 23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5" name="燕尾形 24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6" name="燕尾形 25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84538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195" name="Picture 3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625633" y="1149681"/>
            <a:ext cx="8394197" cy="53880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文本框 4"/>
          <p:cNvSpPr txBox="1"/>
          <p:nvPr/>
        </p:nvSpPr>
        <p:spPr>
          <a:xfrm>
            <a:off x="274320" y="449590"/>
            <a:ext cx="42883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某税务系统域建模结果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4562673" y="621703"/>
            <a:ext cx="491490" cy="318085"/>
            <a:chOff x="3017520" y="601990"/>
            <a:chExt cx="491490" cy="414010"/>
          </a:xfrm>
        </p:grpSpPr>
        <p:sp>
          <p:nvSpPr>
            <p:cNvPr id="13" name="燕尾形 12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燕尾形 14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07197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61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61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6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AutoShape 39"/>
          <p:cNvSpPr>
            <a:spLocks/>
          </p:cNvSpPr>
          <p:nvPr/>
        </p:nvSpPr>
        <p:spPr bwMode="auto">
          <a:xfrm>
            <a:off x="8902704" y="2080088"/>
            <a:ext cx="1765297" cy="825506"/>
          </a:xfrm>
          <a:prstGeom prst="accentCallout2">
            <a:avLst>
              <a:gd name="adj1" fmla="val 64729"/>
              <a:gd name="adj2" fmla="val -4532"/>
              <a:gd name="adj3" fmla="val 64729"/>
              <a:gd name="adj4" fmla="val -20264"/>
              <a:gd name="adj5" fmla="val 128324"/>
              <a:gd name="adj6" fmla="val -2914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r>
              <a:rPr lang="en-US" altLang="zh-CN" b="1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Step 5</a:t>
            </a:r>
          </a:p>
          <a:p>
            <a:r>
              <a:rPr lang="zh-CN" altLang="en-US" b="1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整理第一版域模型</a:t>
            </a:r>
            <a:endParaRPr lang="en-US" altLang="zh-CN" b="1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7" name="AutoShape 38"/>
          <p:cNvSpPr>
            <a:spLocks/>
          </p:cNvSpPr>
          <p:nvPr/>
        </p:nvSpPr>
        <p:spPr bwMode="auto">
          <a:xfrm>
            <a:off x="8259762" y="4405793"/>
            <a:ext cx="2408239" cy="547687"/>
          </a:xfrm>
          <a:prstGeom prst="accentCallout2">
            <a:avLst>
              <a:gd name="adj1" fmla="val 62852"/>
              <a:gd name="adj2" fmla="val -4532"/>
              <a:gd name="adj3" fmla="val 62852"/>
              <a:gd name="adj4" fmla="val -19087"/>
              <a:gd name="adj5" fmla="val 114572"/>
              <a:gd name="adj6" fmla="val -27075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r>
              <a:rPr lang="en-US" altLang="zh-CN" b="1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Step 4</a:t>
            </a:r>
          </a:p>
          <a:p>
            <a:r>
              <a:rPr lang="zh-CN" altLang="en-US" b="1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画出第一版域模型图</a:t>
            </a:r>
            <a:endParaRPr lang="en-US" altLang="zh-CN" b="1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8" name="AutoShape 37"/>
          <p:cNvSpPr>
            <a:spLocks/>
          </p:cNvSpPr>
          <p:nvPr/>
        </p:nvSpPr>
        <p:spPr bwMode="auto">
          <a:xfrm>
            <a:off x="2063695" y="5545612"/>
            <a:ext cx="2266977" cy="789006"/>
          </a:xfrm>
          <a:prstGeom prst="accentCallout2">
            <a:avLst>
              <a:gd name="adj1" fmla="val 18750"/>
              <a:gd name="adj2" fmla="val 104532"/>
              <a:gd name="adj3" fmla="val 18750"/>
              <a:gd name="adj4" fmla="val 117847"/>
              <a:gd name="adj5" fmla="val -2606"/>
              <a:gd name="adj6" fmla="val 131917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r>
              <a:rPr lang="en-US" altLang="zh-CN" b="1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Step 3</a:t>
            </a:r>
          </a:p>
          <a:p>
            <a:r>
              <a:rPr lang="zh-CN" altLang="en-US" b="1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排除超出系统范围的术语</a:t>
            </a:r>
            <a:endParaRPr lang="en-US" altLang="zh-CN" b="1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9" name="AutoShape 36"/>
          <p:cNvSpPr>
            <a:spLocks/>
          </p:cNvSpPr>
          <p:nvPr/>
        </p:nvSpPr>
        <p:spPr bwMode="auto">
          <a:xfrm>
            <a:off x="1544622" y="3834288"/>
            <a:ext cx="2428860" cy="795344"/>
          </a:xfrm>
          <a:prstGeom prst="accentCallout2">
            <a:avLst>
              <a:gd name="adj1" fmla="val 18750"/>
              <a:gd name="adj2" fmla="val 104532"/>
              <a:gd name="adj3" fmla="val 18750"/>
              <a:gd name="adj4" fmla="val 113125"/>
              <a:gd name="adj5" fmla="val -19009"/>
              <a:gd name="adj6" fmla="val 122097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r>
              <a:rPr lang="en-US" altLang="zh-CN" b="1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Step 2</a:t>
            </a:r>
          </a:p>
          <a:p>
            <a:r>
              <a:rPr lang="zh-CN" altLang="en-US" b="1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排除列表中重复、相似的术语</a:t>
            </a:r>
            <a:endParaRPr lang="en-US" altLang="zh-CN" sz="2800" b="1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0" name="AutoShape 35"/>
          <p:cNvSpPr>
            <a:spLocks/>
          </p:cNvSpPr>
          <p:nvPr/>
        </p:nvSpPr>
        <p:spPr bwMode="auto">
          <a:xfrm>
            <a:off x="1544621" y="1191082"/>
            <a:ext cx="3286116" cy="1143008"/>
          </a:xfrm>
          <a:prstGeom prst="accentCallout2">
            <a:avLst>
              <a:gd name="adj1" fmla="val 48939"/>
              <a:gd name="adj2" fmla="val 104532"/>
              <a:gd name="adj3" fmla="val 48939"/>
              <a:gd name="adj4" fmla="val 121192"/>
              <a:gd name="adj5" fmla="val 79300"/>
              <a:gd name="adj6" fmla="val 135198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r>
              <a:rPr lang="en-US" altLang="zh-CN" b="1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Step 1</a:t>
            </a:r>
          </a:p>
          <a:p>
            <a:r>
              <a:rPr lang="zh-CN" altLang="en-US" b="1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仔细阅读</a:t>
            </a:r>
            <a:r>
              <a:rPr lang="zh-CN" altLang="en-US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需求文档</a:t>
            </a:r>
            <a:r>
              <a:rPr lang="zh-CN" altLang="en-US" b="1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，提取出名词和名词短语</a:t>
            </a:r>
            <a:endParaRPr lang="en-US" altLang="zh-CN" b="1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1" name="Line 2"/>
          <p:cNvSpPr>
            <a:spLocks noChangeShapeType="1"/>
          </p:cNvSpPr>
          <p:nvPr/>
        </p:nvSpPr>
        <p:spPr bwMode="gray">
          <a:xfrm flipV="1">
            <a:off x="5192696" y="2523012"/>
            <a:ext cx="863600" cy="649288"/>
          </a:xfrm>
          <a:prstGeom prst="line">
            <a:avLst/>
          </a:prstGeom>
          <a:noFill/>
          <a:ln w="76200">
            <a:solidFill>
              <a:srgbClr val="B2B2B2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52" name="Line 3"/>
          <p:cNvSpPr>
            <a:spLocks noChangeShapeType="1"/>
          </p:cNvSpPr>
          <p:nvPr/>
        </p:nvSpPr>
        <p:spPr bwMode="gray">
          <a:xfrm flipH="1" flipV="1">
            <a:off x="6586522" y="2523013"/>
            <a:ext cx="862013" cy="658813"/>
          </a:xfrm>
          <a:prstGeom prst="line">
            <a:avLst/>
          </a:prstGeom>
          <a:noFill/>
          <a:ln w="76200">
            <a:solidFill>
              <a:srgbClr val="B2B2B2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53" name="Line 4"/>
          <p:cNvSpPr>
            <a:spLocks noChangeShapeType="1"/>
          </p:cNvSpPr>
          <p:nvPr/>
        </p:nvSpPr>
        <p:spPr bwMode="gray">
          <a:xfrm flipH="1">
            <a:off x="5765784" y="5036025"/>
            <a:ext cx="1079500" cy="0"/>
          </a:xfrm>
          <a:prstGeom prst="line">
            <a:avLst/>
          </a:prstGeom>
          <a:noFill/>
          <a:ln w="76200">
            <a:solidFill>
              <a:srgbClr val="B2B2B2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54" name="Line 5"/>
          <p:cNvSpPr>
            <a:spLocks noChangeShapeType="1"/>
          </p:cNvSpPr>
          <p:nvPr/>
        </p:nvSpPr>
        <p:spPr bwMode="gray">
          <a:xfrm flipH="1">
            <a:off x="7296134" y="3727926"/>
            <a:ext cx="341312" cy="1000125"/>
          </a:xfrm>
          <a:prstGeom prst="line">
            <a:avLst/>
          </a:prstGeom>
          <a:noFill/>
          <a:ln w="76200">
            <a:solidFill>
              <a:srgbClr val="B2B2B2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55" name="Line 6"/>
          <p:cNvSpPr>
            <a:spLocks noChangeShapeType="1"/>
          </p:cNvSpPr>
          <p:nvPr/>
        </p:nvSpPr>
        <p:spPr bwMode="gray">
          <a:xfrm>
            <a:off x="4987909" y="3727926"/>
            <a:ext cx="342900" cy="1000125"/>
          </a:xfrm>
          <a:prstGeom prst="line">
            <a:avLst/>
          </a:prstGeom>
          <a:noFill/>
          <a:ln w="76200">
            <a:solidFill>
              <a:srgbClr val="B2B2B2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56" name="AutoShape 7"/>
          <p:cNvSpPr>
            <a:spLocks noChangeArrowheads="1"/>
          </p:cNvSpPr>
          <p:nvPr/>
        </p:nvSpPr>
        <p:spPr bwMode="grayWhite">
          <a:xfrm>
            <a:off x="4910121" y="4710587"/>
            <a:ext cx="863600" cy="820738"/>
          </a:xfrm>
          <a:prstGeom prst="pentagon">
            <a:avLst/>
          </a:prstGeom>
          <a:solidFill>
            <a:srgbClr val="CC3300">
              <a:alpha val="50000"/>
            </a:srgbClr>
          </a:solidFill>
          <a:ln w="76200" algn="ctr">
            <a:solidFill>
              <a:srgbClr val="CC33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7" name="AutoShape 8"/>
          <p:cNvSpPr>
            <a:spLocks noChangeArrowheads="1"/>
          </p:cNvSpPr>
          <p:nvPr/>
        </p:nvSpPr>
        <p:spPr bwMode="grayWhite">
          <a:xfrm>
            <a:off x="4279885" y="2851625"/>
            <a:ext cx="922337" cy="874712"/>
          </a:xfrm>
          <a:prstGeom prst="pentagon">
            <a:avLst/>
          </a:prstGeom>
          <a:solidFill>
            <a:schemeClr val="folHlink">
              <a:alpha val="50000"/>
            </a:schemeClr>
          </a:solidFill>
          <a:ln w="76200" algn="ctr">
            <a:solidFill>
              <a:schemeClr val="folHlink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8" name="AutoShape 9"/>
          <p:cNvSpPr>
            <a:spLocks noChangeArrowheads="1"/>
          </p:cNvSpPr>
          <p:nvPr/>
        </p:nvSpPr>
        <p:spPr bwMode="grayWhite">
          <a:xfrm>
            <a:off x="7442184" y="2859563"/>
            <a:ext cx="906462" cy="860425"/>
          </a:xfrm>
          <a:prstGeom prst="pentagon">
            <a:avLst/>
          </a:prstGeom>
          <a:solidFill>
            <a:schemeClr val="accent2">
              <a:alpha val="50000"/>
            </a:schemeClr>
          </a:solidFill>
          <a:ln w="76200" algn="ctr">
            <a:solidFill>
              <a:schemeClr val="accent2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9" name="AutoShape 10"/>
          <p:cNvSpPr>
            <a:spLocks noChangeArrowheads="1"/>
          </p:cNvSpPr>
          <p:nvPr/>
        </p:nvSpPr>
        <p:spPr bwMode="grayWhite">
          <a:xfrm>
            <a:off x="5902310" y="1710213"/>
            <a:ext cx="846137" cy="803275"/>
          </a:xfrm>
          <a:prstGeom prst="pentagon">
            <a:avLst/>
          </a:prstGeom>
          <a:solidFill>
            <a:schemeClr val="accent1">
              <a:alpha val="50000"/>
            </a:schemeClr>
          </a:solidFill>
          <a:ln w="76200" algn="ctr">
            <a:solidFill>
              <a:srgbClr val="FF9933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0" name="AutoShape 11"/>
          <p:cNvSpPr>
            <a:spLocks noChangeArrowheads="1"/>
          </p:cNvSpPr>
          <p:nvPr/>
        </p:nvSpPr>
        <p:spPr bwMode="grayWhite">
          <a:xfrm>
            <a:off x="6853222" y="4705826"/>
            <a:ext cx="862013" cy="820737"/>
          </a:xfrm>
          <a:prstGeom prst="pentagon">
            <a:avLst/>
          </a:prstGeom>
          <a:solidFill>
            <a:srgbClr val="339966">
              <a:alpha val="50000"/>
            </a:srgbClr>
          </a:solidFill>
          <a:ln w="76200" algn="ctr">
            <a:solidFill>
              <a:srgbClr val="008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61" name="Group 12"/>
          <p:cNvGrpSpPr>
            <a:grpSpLocks/>
          </p:cNvGrpSpPr>
          <p:nvPr/>
        </p:nvGrpSpPr>
        <p:grpSpPr bwMode="auto">
          <a:xfrm>
            <a:off x="4494197" y="3075462"/>
            <a:ext cx="481013" cy="484188"/>
            <a:chOff x="523" y="2809"/>
            <a:chExt cx="876" cy="882"/>
          </a:xfrm>
        </p:grpSpPr>
        <p:sp>
          <p:nvSpPr>
            <p:cNvPr id="62" name="Oval 13"/>
            <p:cNvSpPr>
              <a:spLocks noChangeArrowheads="1"/>
            </p:cNvSpPr>
            <p:nvPr/>
          </p:nvSpPr>
          <p:spPr bwMode="gray">
            <a:xfrm>
              <a:off x="523" y="2809"/>
              <a:ext cx="876" cy="876"/>
            </a:xfrm>
            <a:prstGeom prst="ellipse">
              <a:avLst/>
            </a:prstGeom>
            <a:solidFill>
              <a:srgbClr val="292929">
                <a:alpha val="50000"/>
              </a:srgbClr>
            </a:solidFill>
            <a:ln w="19050" algn="ctr">
              <a:solidFill>
                <a:srgbClr val="FFFFFF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3" name="Line 14"/>
            <p:cNvSpPr>
              <a:spLocks noChangeShapeType="1"/>
            </p:cNvSpPr>
            <p:nvPr/>
          </p:nvSpPr>
          <p:spPr bwMode="gray">
            <a:xfrm>
              <a:off x="964" y="2809"/>
              <a:ext cx="0" cy="870"/>
            </a:xfrm>
            <a:prstGeom prst="line">
              <a:avLst/>
            </a:prstGeom>
            <a:noFill/>
            <a:ln w="19050">
              <a:solidFill>
                <a:srgbClr val="FFFFFF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4" name="Line 15"/>
            <p:cNvSpPr>
              <a:spLocks noChangeShapeType="1"/>
            </p:cNvSpPr>
            <p:nvPr/>
          </p:nvSpPr>
          <p:spPr bwMode="gray">
            <a:xfrm>
              <a:off x="523" y="3244"/>
              <a:ext cx="876" cy="0"/>
            </a:xfrm>
            <a:prstGeom prst="line">
              <a:avLst/>
            </a:prstGeom>
            <a:noFill/>
            <a:ln w="19050">
              <a:solidFill>
                <a:srgbClr val="FFFFFF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5" name="Freeform 16"/>
            <p:cNvSpPr>
              <a:spLocks/>
            </p:cNvSpPr>
            <p:nvPr/>
          </p:nvSpPr>
          <p:spPr bwMode="gray">
            <a:xfrm>
              <a:off x="1023" y="2815"/>
              <a:ext cx="182" cy="86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82" y="435"/>
                </a:cxn>
                <a:cxn ang="0">
                  <a:pos x="6" y="864"/>
                </a:cxn>
              </a:cxnLst>
              <a:rect l="0" t="0" r="r" b="b"/>
              <a:pathLst>
                <a:path w="182" h="864">
                  <a:moveTo>
                    <a:pt x="0" y="0"/>
                  </a:moveTo>
                  <a:cubicBezTo>
                    <a:pt x="59" y="89"/>
                    <a:pt x="182" y="177"/>
                    <a:pt x="182" y="435"/>
                  </a:cubicBezTo>
                  <a:cubicBezTo>
                    <a:pt x="182" y="693"/>
                    <a:pt x="70" y="800"/>
                    <a:pt x="6" y="864"/>
                  </a:cubicBezTo>
                </a:path>
              </a:pathLst>
            </a:cu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6" name="Freeform 17"/>
            <p:cNvSpPr>
              <a:spLocks/>
            </p:cNvSpPr>
            <p:nvPr/>
          </p:nvSpPr>
          <p:spPr bwMode="gray">
            <a:xfrm>
              <a:off x="726" y="2821"/>
              <a:ext cx="197" cy="870"/>
            </a:xfrm>
            <a:custGeom>
              <a:avLst/>
              <a:gdLst/>
              <a:ahLst/>
              <a:cxnLst>
                <a:cxn ang="0">
                  <a:pos x="167" y="0"/>
                </a:cxn>
                <a:cxn ang="0">
                  <a:pos x="0" y="436"/>
                </a:cxn>
                <a:cxn ang="0">
                  <a:pos x="197" y="870"/>
                </a:cxn>
              </a:cxnLst>
              <a:rect l="0" t="0" r="r" b="b"/>
              <a:pathLst>
                <a:path w="197" h="870">
                  <a:moveTo>
                    <a:pt x="167" y="0"/>
                  </a:moveTo>
                  <a:cubicBezTo>
                    <a:pt x="117" y="64"/>
                    <a:pt x="0" y="178"/>
                    <a:pt x="0" y="436"/>
                  </a:cubicBezTo>
                  <a:cubicBezTo>
                    <a:pt x="0" y="694"/>
                    <a:pt x="124" y="769"/>
                    <a:pt x="197" y="870"/>
                  </a:cubicBezTo>
                </a:path>
              </a:pathLst>
            </a:cu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7" name="Freeform 18"/>
            <p:cNvSpPr>
              <a:spLocks/>
            </p:cNvSpPr>
            <p:nvPr/>
          </p:nvSpPr>
          <p:spPr bwMode="gray">
            <a:xfrm rot="5400000">
              <a:off x="892" y="3171"/>
              <a:ext cx="114" cy="653"/>
            </a:xfrm>
            <a:custGeom>
              <a:avLst/>
              <a:gdLst/>
              <a:ahLst/>
              <a:cxnLst>
                <a:cxn ang="0">
                  <a:pos x="167" y="0"/>
                </a:cxn>
                <a:cxn ang="0">
                  <a:pos x="0" y="436"/>
                </a:cxn>
                <a:cxn ang="0">
                  <a:pos x="197" y="870"/>
                </a:cxn>
              </a:cxnLst>
              <a:rect l="0" t="0" r="r" b="b"/>
              <a:pathLst>
                <a:path w="197" h="870">
                  <a:moveTo>
                    <a:pt x="167" y="0"/>
                  </a:moveTo>
                  <a:cubicBezTo>
                    <a:pt x="117" y="64"/>
                    <a:pt x="0" y="178"/>
                    <a:pt x="0" y="436"/>
                  </a:cubicBezTo>
                  <a:cubicBezTo>
                    <a:pt x="0" y="694"/>
                    <a:pt x="124" y="769"/>
                    <a:pt x="197" y="870"/>
                  </a:cubicBezTo>
                </a:path>
              </a:pathLst>
            </a:cu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8" name="Freeform 19"/>
            <p:cNvSpPr>
              <a:spLocks/>
            </p:cNvSpPr>
            <p:nvPr/>
          </p:nvSpPr>
          <p:spPr bwMode="gray">
            <a:xfrm rot="16200000" flipV="1">
              <a:off x="900" y="2668"/>
              <a:ext cx="114" cy="653"/>
            </a:xfrm>
            <a:custGeom>
              <a:avLst/>
              <a:gdLst/>
              <a:ahLst/>
              <a:cxnLst>
                <a:cxn ang="0">
                  <a:pos x="167" y="0"/>
                </a:cxn>
                <a:cxn ang="0">
                  <a:pos x="0" y="436"/>
                </a:cxn>
                <a:cxn ang="0">
                  <a:pos x="197" y="870"/>
                </a:cxn>
              </a:cxnLst>
              <a:rect l="0" t="0" r="r" b="b"/>
              <a:pathLst>
                <a:path w="197" h="870">
                  <a:moveTo>
                    <a:pt x="167" y="0"/>
                  </a:moveTo>
                  <a:cubicBezTo>
                    <a:pt x="117" y="64"/>
                    <a:pt x="0" y="178"/>
                    <a:pt x="0" y="436"/>
                  </a:cubicBezTo>
                  <a:cubicBezTo>
                    <a:pt x="0" y="694"/>
                    <a:pt x="124" y="769"/>
                    <a:pt x="197" y="870"/>
                  </a:cubicBezTo>
                </a:path>
              </a:pathLst>
            </a:cu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69" name="Group 20"/>
          <p:cNvGrpSpPr>
            <a:grpSpLocks/>
          </p:cNvGrpSpPr>
          <p:nvPr/>
        </p:nvGrpSpPr>
        <p:grpSpPr bwMode="auto">
          <a:xfrm>
            <a:off x="5114909" y="4963001"/>
            <a:ext cx="419100" cy="358775"/>
            <a:chOff x="2640" y="3304"/>
            <a:chExt cx="294" cy="252"/>
          </a:xfrm>
        </p:grpSpPr>
        <p:sp>
          <p:nvSpPr>
            <p:cNvPr id="70" name="AutoShape 21"/>
            <p:cNvSpPr>
              <a:spLocks noChangeArrowheads="1"/>
            </p:cNvSpPr>
            <p:nvPr/>
          </p:nvSpPr>
          <p:spPr bwMode="gray">
            <a:xfrm>
              <a:off x="2700" y="3304"/>
              <a:ext cx="176" cy="176"/>
            </a:xfrm>
            <a:prstGeom prst="roundRect">
              <a:avLst>
                <a:gd name="adj" fmla="val 6250"/>
              </a:avLst>
            </a:prstGeom>
            <a:solidFill>
              <a:srgbClr val="292929">
                <a:alpha val="50000"/>
              </a:srgbClr>
            </a:solidFill>
            <a:ln w="19050" algn="ctr">
              <a:solidFill>
                <a:srgbClr val="FFFFFF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1" name="AutoShape 22"/>
            <p:cNvSpPr>
              <a:spLocks noChangeArrowheads="1"/>
            </p:cNvSpPr>
            <p:nvPr/>
          </p:nvSpPr>
          <p:spPr bwMode="gray">
            <a:xfrm>
              <a:off x="2640" y="3478"/>
              <a:ext cx="294" cy="78"/>
            </a:xfrm>
            <a:prstGeom prst="roundRect">
              <a:avLst>
                <a:gd name="adj" fmla="val 16667"/>
              </a:avLst>
            </a:prstGeom>
            <a:solidFill>
              <a:srgbClr val="292929">
                <a:alpha val="50000"/>
              </a:srgbClr>
            </a:solidFill>
            <a:ln w="19050" algn="ctr">
              <a:solidFill>
                <a:srgbClr val="FFFFFF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2" name="Line 23"/>
            <p:cNvSpPr>
              <a:spLocks noChangeShapeType="1"/>
            </p:cNvSpPr>
            <p:nvPr/>
          </p:nvSpPr>
          <p:spPr bwMode="gray">
            <a:xfrm flipH="1">
              <a:off x="2847" y="3517"/>
              <a:ext cx="45" cy="0"/>
            </a:xfrm>
            <a:prstGeom prst="line">
              <a:avLst/>
            </a:prstGeom>
            <a:noFill/>
            <a:ln w="19050">
              <a:solidFill>
                <a:srgbClr val="FFFFFF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3" name="Line 24"/>
            <p:cNvSpPr>
              <a:spLocks noChangeShapeType="1"/>
            </p:cNvSpPr>
            <p:nvPr/>
          </p:nvSpPr>
          <p:spPr bwMode="gray">
            <a:xfrm flipH="1">
              <a:off x="2759" y="3359"/>
              <a:ext cx="73" cy="0"/>
            </a:xfrm>
            <a:prstGeom prst="line">
              <a:avLst/>
            </a:prstGeom>
            <a:noFill/>
            <a:ln w="19050">
              <a:solidFill>
                <a:srgbClr val="FFFFFF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4" name="Line 25"/>
            <p:cNvSpPr>
              <a:spLocks noChangeShapeType="1"/>
            </p:cNvSpPr>
            <p:nvPr/>
          </p:nvSpPr>
          <p:spPr bwMode="gray">
            <a:xfrm flipH="1">
              <a:off x="2787" y="3385"/>
              <a:ext cx="45" cy="0"/>
            </a:xfrm>
            <a:prstGeom prst="line">
              <a:avLst/>
            </a:prstGeom>
            <a:noFill/>
            <a:ln w="19050">
              <a:solidFill>
                <a:srgbClr val="FFFFFF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5" name="Line 26"/>
            <p:cNvSpPr>
              <a:spLocks noChangeShapeType="1"/>
            </p:cNvSpPr>
            <p:nvPr/>
          </p:nvSpPr>
          <p:spPr bwMode="gray">
            <a:xfrm flipH="1">
              <a:off x="2800" y="3434"/>
              <a:ext cx="32" cy="0"/>
            </a:xfrm>
            <a:prstGeom prst="line">
              <a:avLst/>
            </a:prstGeom>
            <a:noFill/>
            <a:ln w="19050">
              <a:solidFill>
                <a:srgbClr val="FFFFFF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76" name="AutoShape 27"/>
          <p:cNvSpPr>
            <a:spLocks noChangeArrowheads="1"/>
          </p:cNvSpPr>
          <p:nvPr/>
        </p:nvSpPr>
        <p:spPr bwMode="gray">
          <a:xfrm>
            <a:off x="6151546" y="1984851"/>
            <a:ext cx="368300" cy="365125"/>
          </a:xfrm>
          <a:prstGeom prst="cube">
            <a:avLst>
              <a:gd name="adj" fmla="val 25000"/>
            </a:avLst>
          </a:prstGeom>
          <a:solidFill>
            <a:srgbClr val="292929">
              <a:alpha val="50000"/>
            </a:srgbClr>
          </a:solidFill>
          <a:ln w="19050">
            <a:solidFill>
              <a:srgbClr val="FFFFFF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77" name="Group 28"/>
          <p:cNvGrpSpPr>
            <a:grpSpLocks/>
          </p:cNvGrpSpPr>
          <p:nvPr/>
        </p:nvGrpSpPr>
        <p:grpSpPr bwMode="auto">
          <a:xfrm>
            <a:off x="7667609" y="3083401"/>
            <a:ext cx="469900" cy="446087"/>
            <a:chOff x="3422" y="1347"/>
            <a:chExt cx="330" cy="313"/>
          </a:xfrm>
        </p:grpSpPr>
        <p:sp>
          <p:nvSpPr>
            <p:cNvPr id="78" name="AutoShape 29"/>
            <p:cNvSpPr>
              <a:spLocks noChangeArrowheads="1"/>
            </p:cNvSpPr>
            <p:nvPr/>
          </p:nvSpPr>
          <p:spPr bwMode="gray">
            <a:xfrm>
              <a:off x="3422" y="1411"/>
              <a:ext cx="330" cy="249"/>
            </a:xfrm>
            <a:prstGeom prst="roundRect">
              <a:avLst>
                <a:gd name="adj" fmla="val 16667"/>
              </a:avLst>
            </a:prstGeom>
            <a:solidFill>
              <a:srgbClr val="292929">
                <a:alpha val="50000"/>
              </a:srgbClr>
            </a:solidFill>
            <a:ln w="19050" algn="ctr">
              <a:solidFill>
                <a:srgbClr val="FFFFFF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9" name="AutoShape 30"/>
            <p:cNvSpPr>
              <a:spLocks noChangeArrowheads="1"/>
            </p:cNvSpPr>
            <p:nvPr/>
          </p:nvSpPr>
          <p:spPr bwMode="gray">
            <a:xfrm>
              <a:off x="3522" y="1347"/>
              <a:ext cx="122" cy="113"/>
            </a:xfrm>
            <a:custGeom>
              <a:avLst/>
              <a:gdLst>
                <a:gd name="G0" fmla="+- 5400 0 0"/>
                <a:gd name="G1" fmla="+- 11796480 0 0"/>
                <a:gd name="G2" fmla="+- 0 0 11796480"/>
                <a:gd name="T0" fmla="*/ 0 256 1"/>
                <a:gd name="T1" fmla="*/ 180 256 1"/>
                <a:gd name="G3" fmla="+- 11796480 T0 T1"/>
                <a:gd name="T2" fmla="*/ 0 256 1"/>
                <a:gd name="T3" fmla="*/ 90 256 1"/>
                <a:gd name="G4" fmla="+- 11796480 T2 T3"/>
                <a:gd name="G5" fmla="*/ G4 2 1"/>
                <a:gd name="T4" fmla="*/ 90 256 1"/>
                <a:gd name="T5" fmla="*/ 0 256 1"/>
                <a:gd name="G6" fmla="+- 11796480 T4 T5"/>
                <a:gd name="G7" fmla="*/ G6 2 1"/>
                <a:gd name="G8" fmla="abs 11796480"/>
                <a:gd name="T6" fmla="*/ 0 256 1"/>
                <a:gd name="T7" fmla="*/ 90 256 1"/>
                <a:gd name="G9" fmla="+- G8 T6 T7"/>
                <a:gd name="G10" fmla="?: G9 G7 G5"/>
                <a:gd name="T8" fmla="*/ 0 256 1"/>
                <a:gd name="T9" fmla="*/ 360 256 1"/>
                <a:gd name="G11" fmla="+- G10 T8 T9"/>
                <a:gd name="G12" fmla="?: G10 G11 G10"/>
                <a:gd name="T10" fmla="*/ 0 256 1"/>
                <a:gd name="T11" fmla="*/ 360 256 1"/>
                <a:gd name="G13" fmla="+- G12 T10 T11"/>
                <a:gd name="G14" fmla="?: G12 G13 G12"/>
                <a:gd name="G15" fmla="+- 0 0 G14"/>
                <a:gd name="G16" fmla="+- 10800 0 0"/>
                <a:gd name="G17" fmla="+- 10800 0 5400"/>
                <a:gd name="G18" fmla="*/ 5400 1 2"/>
                <a:gd name="G19" fmla="+- G18 5400 0"/>
                <a:gd name="G20" fmla="cos G19 11796480"/>
                <a:gd name="G21" fmla="sin G19 11796480"/>
                <a:gd name="G22" fmla="+- G20 10800 0"/>
                <a:gd name="G23" fmla="+- G21 10800 0"/>
                <a:gd name="G24" fmla="+- 10800 0 G20"/>
                <a:gd name="G25" fmla="+- 5400 10800 0"/>
                <a:gd name="G26" fmla="?: G9 G17 G25"/>
                <a:gd name="G27" fmla="?: G9 0 21600"/>
                <a:gd name="G28" fmla="cos 10800 11796480"/>
                <a:gd name="G29" fmla="sin 10800 11796480"/>
                <a:gd name="G30" fmla="sin 5400 11796480"/>
                <a:gd name="G31" fmla="+- G28 10800 0"/>
                <a:gd name="G32" fmla="+- G29 10800 0"/>
                <a:gd name="G33" fmla="+- G30 10800 0"/>
                <a:gd name="G34" fmla="?: G4 0 G31"/>
                <a:gd name="G35" fmla="?: 11796480 G34 0"/>
                <a:gd name="G36" fmla="?: G6 G35 G31"/>
                <a:gd name="G37" fmla="+- 21600 0 G36"/>
                <a:gd name="G38" fmla="?: G4 0 G33"/>
                <a:gd name="G39" fmla="?: 11796480 G38 G32"/>
                <a:gd name="G40" fmla="?: G6 G39 0"/>
                <a:gd name="G41" fmla="?: G4 G32 21600"/>
                <a:gd name="G42" fmla="?: G6 G41 G33"/>
                <a:gd name="T12" fmla="*/ 10800 w 21600"/>
                <a:gd name="T13" fmla="*/ 0 h 21600"/>
                <a:gd name="T14" fmla="*/ 2700 w 21600"/>
                <a:gd name="T15" fmla="*/ 10800 h 21600"/>
                <a:gd name="T16" fmla="*/ 10800 w 21600"/>
                <a:gd name="T17" fmla="*/ 5400 h 21600"/>
                <a:gd name="T18" fmla="*/ 18900 w 21600"/>
                <a:gd name="T19" fmla="*/ 10800 h 21600"/>
                <a:gd name="T20" fmla="*/ G36 w 21600"/>
                <a:gd name="T21" fmla="*/ G40 h 21600"/>
                <a:gd name="T22" fmla="*/ G37 w 21600"/>
                <a:gd name="T23" fmla="*/ G42 h 21600"/>
              </a:gdLst>
              <a:ahLst/>
              <a:cxnLst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T20" t="T21" r="T22" b="T23"/>
              <a:pathLst>
                <a:path w="21600" h="21600">
                  <a:moveTo>
                    <a:pt x="5400" y="10800"/>
                  </a:moveTo>
                  <a:cubicBezTo>
                    <a:pt x="5400" y="7817"/>
                    <a:pt x="7817" y="5400"/>
                    <a:pt x="10800" y="5400"/>
                  </a:cubicBezTo>
                  <a:cubicBezTo>
                    <a:pt x="13782" y="5399"/>
                    <a:pt x="16199" y="7817"/>
                    <a:pt x="16200" y="10799"/>
                  </a:cubicBezTo>
                  <a:lnTo>
                    <a:pt x="21600" y="10800"/>
                  </a:lnTo>
                  <a:cubicBezTo>
                    <a:pt x="21600" y="4835"/>
                    <a:pt x="16764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lose/>
                </a:path>
              </a:pathLst>
            </a:custGeom>
            <a:solidFill>
              <a:srgbClr val="292929">
                <a:alpha val="50000"/>
              </a:srgbClr>
            </a:solidFill>
            <a:ln w="12700" algn="ctr">
              <a:solidFill>
                <a:srgbClr val="FFFFFF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80" name="Group 31"/>
          <p:cNvGrpSpPr>
            <a:grpSpLocks/>
          </p:cNvGrpSpPr>
          <p:nvPr/>
        </p:nvGrpSpPr>
        <p:grpSpPr bwMode="auto">
          <a:xfrm>
            <a:off x="7102459" y="4920137"/>
            <a:ext cx="385762" cy="476250"/>
            <a:chOff x="984" y="878"/>
            <a:chExt cx="3312" cy="4086"/>
          </a:xfrm>
        </p:grpSpPr>
        <p:sp>
          <p:nvSpPr>
            <p:cNvPr id="81" name="Freeform 32"/>
            <p:cNvSpPr>
              <a:spLocks/>
            </p:cNvSpPr>
            <p:nvPr/>
          </p:nvSpPr>
          <p:spPr bwMode="gray">
            <a:xfrm>
              <a:off x="984" y="1002"/>
              <a:ext cx="3312" cy="3962"/>
            </a:xfrm>
            <a:custGeom>
              <a:avLst/>
              <a:gdLst/>
              <a:ahLst/>
              <a:cxnLst>
                <a:cxn ang="0">
                  <a:pos x="1376" y="696"/>
                </a:cxn>
                <a:cxn ang="0">
                  <a:pos x="1639" y="920"/>
                </a:cxn>
                <a:cxn ang="0">
                  <a:pos x="1926" y="708"/>
                </a:cxn>
                <a:cxn ang="0">
                  <a:pos x="2940" y="66"/>
                </a:cxn>
                <a:cxn ang="0">
                  <a:pos x="3204" y="78"/>
                </a:cxn>
                <a:cxn ang="0">
                  <a:pos x="3072" y="444"/>
                </a:cxn>
                <a:cxn ang="0">
                  <a:pos x="2139" y="1081"/>
                </a:cxn>
                <a:cxn ang="0">
                  <a:pos x="2476" y="2372"/>
                </a:cxn>
                <a:cxn ang="0">
                  <a:pos x="2251" y="2435"/>
                </a:cxn>
                <a:cxn ang="0">
                  <a:pos x="2614" y="3589"/>
                </a:cxn>
                <a:cxn ang="0">
                  <a:pos x="2539" y="3925"/>
                </a:cxn>
                <a:cxn ang="0">
                  <a:pos x="2226" y="3689"/>
                </a:cxn>
                <a:cxn ang="0">
                  <a:pos x="1789" y="2534"/>
                </a:cxn>
                <a:cxn ang="0">
                  <a:pos x="1414" y="2534"/>
                </a:cxn>
                <a:cxn ang="0">
                  <a:pos x="1051" y="3689"/>
                </a:cxn>
                <a:cxn ang="0">
                  <a:pos x="789" y="3925"/>
                </a:cxn>
                <a:cxn ang="0">
                  <a:pos x="676" y="3577"/>
                </a:cxn>
                <a:cxn ang="0">
                  <a:pos x="1001" y="2459"/>
                </a:cxn>
                <a:cxn ang="0">
                  <a:pos x="751" y="2397"/>
                </a:cxn>
                <a:cxn ang="0">
                  <a:pos x="1126" y="1081"/>
                </a:cxn>
                <a:cxn ang="0">
                  <a:pos x="139" y="497"/>
                </a:cxn>
                <a:cxn ang="0">
                  <a:pos x="60" y="180"/>
                </a:cxn>
                <a:cxn ang="0">
                  <a:pos x="389" y="162"/>
                </a:cxn>
                <a:cxn ang="0">
                  <a:pos x="1376" y="696"/>
                </a:cxn>
              </a:cxnLst>
              <a:rect l="0" t="0" r="r" b="b"/>
              <a:pathLst>
                <a:path w="3312" h="3962">
                  <a:moveTo>
                    <a:pt x="1376" y="696"/>
                  </a:moveTo>
                  <a:cubicBezTo>
                    <a:pt x="1401" y="795"/>
                    <a:pt x="1489" y="920"/>
                    <a:pt x="1639" y="920"/>
                  </a:cubicBezTo>
                  <a:cubicBezTo>
                    <a:pt x="1801" y="920"/>
                    <a:pt x="1876" y="795"/>
                    <a:pt x="1926" y="708"/>
                  </a:cubicBezTo>
                  <a:lnTo>
                    <a:pt x="2940" y="66"/>
                  </a:lnTo>
                  <a:cubicBezTo>
                    <a:pt x="3042" y="0"/>
                    <a:pt x="3142" y="16"/>
                    <a:pt x="3204" y="78"/>
                  </a:cubicBezTo>
                  <a:cubicBezTo>
                    <a:pt x="3267" y="140"/>
                    <a:pt x="3312" y="264"/>
                    <a:pt x="3072" y="444"/>
                  </a:cubicBezTo>
                  <a:lnTo>
                    <a:pt x="2139" y="1081"/>
                  </a:lnTo>
                  <a:lnTo>
                    <a:pt x="2476" y="2372"/>
                  </a:lnTo>
                  <a:lnTo>
                    <a:pt x="2251" y="2435"/>
                  </a:lnTo>
                  <a:lnTo>
                    <a:pt x="2614" y="3589"/>
                  </a:lnTo>
                  <a:cubicBezTo>
                    <a:pt x="2651" y="3751"/>
                    <a:pt x="2639" y="3863"/>
                    <a:pt x="2539" y="3925"/>
                  </a:cubicBezTo>
                  <a:cubicBezTo>
                    <a:pt x="2401" y="3962"/>
                    <a:pt x="2289" y="3863"/>
                    <a:pt x="2226" y="3689"/>
                  </a:cubicBezTo>
                  <a:cubicBezTo>
                    <a:pt x="2101" y="3453"/>
                    <a:pt x="1876" y="2720"/>
                    <a:pt x="1789" y="2534"/>
                  </a:cubicBezTo>
                  <a:lnTo>
                    <a:pt x="1414" y="2534"/>
                  </a:lnTo>
                  <a:cubicBezTo>
                    <a:pt x="1339" y="2770"/>
                    <a:pt x="1151" y="3465"/>
                    <a:pt x="1051" y="3689"/>
                  </a:cubicBezTo>
                  <a:cubicBezTo>
                    <a:pt x="1001" y="3838"/>
                    <a:pt x="914" y="3950"/>
                    <a:pt x="789" y="3925"/>
                  </a:cubicBezTo>
                  <a:cubicBezTo>
                    <a:pt x="714" y="3875"/>
                    <a:pt x="614" y="3838"/>
                    <a:pt x="676" y="3577"/>
                  </a:cubicBezTo>
                  <a:lnTo>
                    <a:pt x="1001" y="2459"/>
                  </a:lnTo>
                  <a:lnTo>
                    <a:pt x="751" y="2397"/>
                  </a:lnTo>
                  <a:lnTo>
                    <a:pt x="1126" y="1081"/>
                  </a:lnTo>
                  <a:lnTo>
                    <a:pt x="139" y="497"/>
                  </a:lnTo>
                  <a:cubicBezTo>
                    <a:pt x="54" y="402"/>
                    <a:pt x="0" y="342"/>
                    <a:pt x="60" y="180"/>
                  </a:cubicBezTo>
                  <a:cubicBezTo>
                    <a:pt x="186" y="102"/>
                    <a:pt x="214" y="112"/>
                    <a:pt x="389" y="162"/>
                  </a:cubicBezTo>
                  <a:lnTo>
                    <a:pt x="1376" y="696"/>
                  </a:lnTo>
                  <a:close/>
                </a:path>
              </a:pathLst>
            </a:custGeom>
            <a:solidFill>
              <a:srgbClr val="292929">
                <a:alpha val="50000"/>
              </a:srgbClr>
            </a:solidFill>
            <a:ln w="19050" cmpd="sng">
              <a:solidFill>
                <a:srgbClr val="FFFFFF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" name="Oval 33"/>
            <p:cNvSpPr>
              <a:spLocks noChangeArrowheads="1"/>
            </p:cNvSpPr>
            <p:nvPr/>
          </p:nvSpPr>
          <p:spPr bwMode="gray">
            <a:xfrm>
              <a:off x="2208" y="878"/>
              <a:ext cx="862" cy="845"/>
            </a:xfrm>
            <a:prstGeom prst="ellipse">
              <a:avLst/>
            </a:prstGeom>
            <a:solidFill>
              <a:srgbClr val="292929">
                <a:alpha val="50000"/>
              </a:srgbClr>
            </a:solidFill>
            <a:ln w="19050">
              <a:solidFill>
                <a:srgbClr val="FFFFFF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83" name="Rectangle 34"/>
          <p:cNvSpPr>
            <a:spLocks noChangeArrowheads="1"/>
          </p:cNvSpPr>
          <p:nvPr/>
        </p:nvSpPr>
        <p:spPr bwMode="auto">
          <a:xfrm>
            <a:off x="5449872" y="3143726"/>
            <a:ext cx="1751013" cy="132343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zh-CN" altLang="en-US" sz="4000" dirty="0">
                <a:latin typeface="黑体" pitchFamily="2" charset="-122"/>
                <a:ea typeface="黑体" pitchFamily="2" charset="-122"/>
              </a:rPr>
              <a:t>域建模的步骤</a:t>
            </a:r>
            <a:endParaRPr lang="en-US" altLang="zh-CN" sz="4000" dirty="0">
              <a:solidFill>
                <a:srgbClr val="000000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84" name="Rectangle 40"/>
          <p:cNvSpPr>
            <a:spLocks noChangeArrowheads="1"/>
          </p:cNvSpPr>
          <p:nvPr/>
        </p:nvSpPr>
        <p:spPr bwMode="black">
          <a:xfrm>
            <a:off x="8107091" y="1108347"/>
            <a:ext cx="3857620" cy="83099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1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确定域模型之间的关系：泛化</a:t>
            </a:r>
            <a:r>
              <a:rPr lang="en-US" altLang="zh-CN" sz="1600" b="1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[Generalization]</a:t>
            </a:r>
            <a:r>
              <a:rPr lang="zh-CN" altLang="en-US" sz="1600" b="1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和关联</a:t>
            </a:r>
            <a:r>
              <a:rPr lang="en-US" altLang="zh-CN" sz="1600" b="1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[Association]</a:t>
            </a:r>
          </a:p>
        </p:txBody>
      </p:sp>
      <p:sp>
        <p:nvSpPr>
          <p:cNvPr id="42" name="文本框 41"/>
          <p:cNvSpPr txBox="1"/>
          <p:nvPr/>
        </p:nvSpPr>
        <p:spPr>
          <a:xfrm>
            <a:off x="274320" y="449590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域建模的步骤</a:t>
            </a:r>
          </a:p>
        </p:txBody>
      </p:sp>
      <p:cxnSp>
        <p:nvCxnSpPr>
          <p:cNvPr id="43" name="直接连接符 4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矩形 43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矩形 44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矩形 84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矩形 85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矩形 86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8" name="组合 87"/>
          <p:cNvGrpSpPr/>
          <p:nvPr/>
        </p:nvGrpSpPr>
        <p:grpSpPr>
          <a:xfrm>
            <a:off x="2921198" y="615407"/>
            <a:ext cx="491490" cy="318085"/>
            <a:chOff x="3017520" y="601990"/>
            <a:chExt cx="491490" cy="414010"/>
          </a:xfrm>
        </p:grpSpPr>
        <p:sp>
          <p:nvSpPr>
            <p:cNvPr id="89" name="燕尾形 88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0" name="燕尾形 89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1" name="燕尾形 90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55159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2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2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2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2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2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2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76" grpId="0" animBg="1"/>
      <p:bldP spid="83" grpId="0"/>
      <p:bldP spid="8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321527"/>
            <a:ext cx="10972800" cy="313290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>取款：储户将储蓄卡插入自助银行系统，系统提示用户输入密码。用户输入正确的密码，系统验证成功后，提示用户选择业务类型，用户选择“取款” 。系统提示用户输入取款金额，用户输入取款金额后，系统变更用户账户金额，然后给用户输出相应的钱。用户如果选择“打印凭条”，系统会为用户打印出凭证单。用户选择“退卡”，系统退出用户的银行卡。</a:t>
            </a:r>
            <a:endParaRPr lang="en-US" altLang="zh-CN" sz="2400" dirty="0"/>
          </a:p>
        </p:txBody>
      </p:sp>
      <p:sp>
        <p:nvSpPr>
          <p:cNvPr id="4" name="文本框 3"/>
          <p:cNvSpPr txBox="1"/>
          <p:nvPr/>
        </p:nvSpPr>
        <p:spPr>
          <a:xfrm>
            <a:off x="274320" y="449590"/>
            <a:ext cx="59298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示例：基于文字需求进行域建模</a:t>
            </a: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6137036" y="612870"/>
            <a:ext cx="491490" cy="318085"/>
            <a:chOff x="3017520" y="601990"/>
            <a:chExt cx="491490" cy="414010"/>
          </a:xfrm>
        </p:grpSpPr>
        <p:sp>
          <p:nvSpPr>
            <p:cNvPr id="12" name="燕尾形 1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燕尾形 1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075186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373777"/>
            <a:ext cx="10972800" cy="43891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>取款：</a:t>
            </a:r>
            <a:r>
              <a:rPr lang="zh-CN" altLang="en-US" sz="2400" dirty="0">
                <a:solidFill>
                  <a:srgbClr val="FF0000"/>
                </a:solidFill>
              </a:rPr>
              <a:t>银行客户</a:t>
            </a:r>
            <a:r>
              <a:rPr lang="zh-CN" altLang="en-US" sz="2400" dirty="0"/>
              <a:t>将</a:t>
            </a:r>
            <a:r>
              <a:rPr lang="zh-CN" altLang="en-US" sz="2400" dirty="0">
                <a:solidFill>
                  <a:srgbClr val="FF0000"/>
                </a:solidFill>
              </a:rPr>
              <a:t>储蓄卡</a:t>
            </a:r>
            <a:r>
              <a:rPr lang="zh-CN" altLang="en-US" sz="2400" dirty="0"/>
              <a:t>插入</a:t>
            </a:r>
            <a:r>
              <a:rPr lang="zh-CN" altLang="en-US" sz="2400" dirty="0">
                <a:solidFill>
                  <a:srgbClr val="FF0000"/>
                </a:solidFill>
              </a:rPr>
              <a:t>自助银行系统</a:t>
            </a:r>
            <a:r>
              <a:rPr lang="zh-CN" altLang="en-US" sz="2400" dirty="0"/>
              <a:t>，</a:t>
            </a:r>
            <a:r>
              <a:rPr lang="zh-CN" altLang="en-US" sz="2400" dirty="0">
                <a:solidFill>
                  <a:srgbClr val="FF0000"/>
                </a:solidFill>
              </a:rPr>
              <a:t>系统</a:t>
            </a:r>
            <a:r>
              <a:rPr lang="zh-CN" altLang="en-US" sz="2400" dirty="0"/>
              <a:t>提示</a:t>
            </a:r>
            <a:r>
              <a:rPr lang="zh-CN" altLang="en-US" sz="2400" dirty="0">
                <a:solidFill>
                  <a:srgbClr val="FF0000"/>
                </a:solidFill>
              </a:rPr>
              <a:t>用户</a:t>
            </a:r>
            <a:r>
              <a:rPr lang="zh-CN" altLang="en-US" sz="2400" dirty="0"/>
              <a:t>输入</a:t>
            </a:r>
            <a:r>
              <a:rPr lang="zh-CN" altLang="en-US" sz="2400" dirty="0">
                <a:solidFill>
                  <a:srgbClr val="FF0000"/>
                </a:solidFill>
              </a:rPr>
              <a:t>密码</a:t>
            </a:r>
            <a:r>
              <a:rPr lang="zh-CN" altLang="en-US" sz="2400" dirty="0"/>
              <a:t>。用户输入正确的密码，系统验证成功后，提示用户选择</a:t>
            </a:r>
            <a:r>
              <a:rPr lang="zh-CN" altLang="en-US" sz="2400" dirty="0">
                <a:solidFill>
                  <a:srgbClr val="FF0000"/>
                </a:solidFill>
              </a:rPr>
              <a:t>业务类型</a:t>
            </a:r>
            <a:r>
              <a:rPr lang="zh-CN" altLang="en-US" sz="2400" dirty="0"/>
              <a:t>，用户选择“取款” 。系统提示用户输入</a:t>
            </a:r>
            <a:r>
              <a:rPr lang="zh-CN" altLang="en-US" sz="2400" dirty="0">
                <a:solidFill>
                  <a:srgbClr val="FF0000"/>
                </a:solidFill>
              </a:rPr>
              <a:t>取款金额</a:t>
            </a:r>
            <a:r>
              <a:rPr lang="zh-CN" altLang="en-US" sz="2400" dirty="0"/>
              <a:t>，用户输入取款金额后，系统变更</a:t>
            </a:r>
            <a:r>
              <a:rPr lang="zh-CN" altLang="en-US" sz="2400" dirty="0">
                <a:solidFill>
                  <a:srgbClr val="FF0000"/>
                </a:solidFill>
              </a:rPr>
              <a:t>用户账户金额</a:t>
            </a:r>
            <a:r>
              <a:rPr lang="zh-CN" altLang="en-US" sz="2400" dirty="0"/>
              <a:t>，然后给用户输出相应的</a:t>
            </a:r>
            <a:r>
              <a:rPr lang="zh-CN" altLang="en-US" sz="2400" dirty="0">
                <a:solidFill>
                  <a:srgbClr val="FF0000"/>
                </a:solidFill>
              </a:rPr>
              <a:t>钱</a:t>
            </a:r>
            <a:r>
              <a:rPr lang="zh-CN" altLang="en-US" sz="2400" dirty="0"/>
              <a:t>。用户如果选择“打印</a:t>
            </a:r>
            <a:r>
              <a:rPr lang="zh-CN" altLang="en-US" sz="2400" dirty="0">
                <a:solidFill>
                  <a:srgbClr val="FF0000"/>
                </a:solidFill>
              </a:rPr>
              <a:t>凭条</a:t>
            </a:r>
            <a:r>
              <a:rPr lang="zh-CN" altLang="en-US" sz="2400" dirty="0"/>
              <a:t>”，系统会为用户打印出</a:t>
            </a:r>
            <a:r>
              <a:rPr lang="zh-CN" altLang="en-US" sz="2400" dirty="0">
                <a:solidFill>
                  <a:srgbClr val="FF0000"/>
                </a:solidFill>
              </a:rPr>
              <a:t>凭证单</a:t>
            </a:r>
            <a:r>
              <a:rPr lang="zh-CN" altLang="en-US" sz="2400" dirty="0"/>
              <a:t>。用户选择“退卡”，系统退出用户的</a:t>
            </a:r>
            <a:r>
              <a:rPr lang="zh-CN" altLang="en-US" sz="2400" dirty="0">
                <a:solidFill>
                  <a:srgbClr val="FF0000"/>
                </a:solidFill>
              </a:rPr>
              <a:t>银行卡</a:t>
            </a:r>
            <a:r>
              <a:rPr lang="zh-CN" altLang="en-US" sz="2400" dirty="0"/>
              <a:t>。</a:t>
            </a:r>
            <a:endParaRPr lang="en-US" altLang="zh-CN" sz="2400" dirty="0"/>
          </a:p>
        </p:txBody>
      </p:sp>
      <p:sp>
        <p:nvSpPr>
          <p:cNvPr id="4" name="文本框 3"/>
          <p:cNvSpPr txBox="1"/>
          <p:nvPr/>
        </p:nvSpPr>
        <p:spPr>
          <a:xfrm>
            <a:off x="274320" y="449590"/>
            <a:ext cx="56583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第一步：提取名词或名词短语</a:t>
            </a: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5715494" y="602888"/>
            <a:ext cx="491490" cy="318085"/>
            <a:chOff x="3017520" y="601990"/>
            <a:chExt cx="491490" cy="414010"/>
          </a:xfrm>
        </p:grpSpPr>
        <p:sp>
          <p:nvSpPr>
            <p:cNvPr id="12" name="燕尾形 1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燕尾形 1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717687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609600" y="1585535"/>
            <a:ext cx="10972800" cy="4389120"/>
          </a:xfrm>
        </p:spPr>
        <p:txBody>
          <a:bodyPr/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/>
              <a:t>明确我们为谁服务（选定愿景要改进的组织）。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/>
              <a:t>要改进的组织是什么现状（业务用例图、现状业务序列图）。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/>
              <a:t>我们如何改进（改进业务序列图）。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274320" y="449590"/>
            <a:ext cx="42883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回顾：业务建模的步骤</a:t>
            </a:r>
          </a:p>
        </p:txBody>
      </p:sp>
      <p:cxnSp>
        <p:nvCxnSpPr>
          <p:cNvPr id="7" name="直接连接符 6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" name="组合 12"/>
          <p:cNvGrpSpPr/>
          <p:nvPr/>
        </p:nvGrpSpPr>
        <p:grpSpPr>
          <a:xfrm>
            <a:off x="4562673" y="637224"/>
            <a:ext cx="491490" cy="318085"/>
            <a:chOff x="3017520" y="601990"/>
            <a:chExt cx="491490" cy="414010"/>
          </a:xfrm>
        </p:grpSpPr>
        <p:sp>
          <p:nvSpPr>
            <p:cNvPr id="14" name="燕尾形 13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燕尾形 14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6" name="燕尾形 15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001769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内容占位符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69621553"/>
              </p:ext>
            </p:extLst>
          </p:nvPr>
        </p:nvGraphicFramePr>
        <p:xfrm>
          <a:off x="1981200" y="1248601"/>
          <a:ext cx="8229600" cy="4981798"/>
        </p:xfrm>
        <a:graphic>
          <a:graphicData uri="http://schemas.openxmlformats.org/drawingml/2006/table">
            <a:tbl>
              <a:tblPr firstRow="1" bandRow="1"/>
              <a:tblGrid>
                <a:gridCol w="24717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289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289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dirty="0">
                          <a:latin typeface="微软雅黑" pitchFamily="34" charset="-122"/>
                          <a:ea typeface="微软雅黑" pitchFamily="34" charset="-122"/>
                        </a:rPr>
                        <a:t>排除前</a:t>
                      </a:r>
                      <a:endParaRPr lang="zh-CN" altLang="en-US" sz="2800" b="1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dirty="0">
                          <a:latin typeface="微软雅黑" pitchFamily="34" charset="-122"/>
                          <a:ea typeface="微软雅黑" pitchFamily="34" charset="-122"/>
                        </a:rPr>
                        <a:t>重复、相似</a:t>
                      </a:r>
                      <a:endParaRPr lang="zh-CN" altLang="en-US" sz="2800" b="1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dirty="0">
                          <a:latin typeface="微软雅黑" pitchFamily="34" charset="-122"/>
                          <a:ea typeface="微软雅黑" pitchFamily="34" charset="-122"/>
                        </a:rPr>
                        <a:t>排除后</a:t>
                      </a:r>
                      <a:endParaRPr lang="zh-CN" altLang="en-US" sz="2800" b="1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2413">
                <a:tc rowSpan="5">
                  <a:txBody>
                    <a:bodyPr/>
                    <a:lstStyle/>
                    <a:p>
                      <a:r>
                        <a:rPr lang="zh-CN" altLang="en-US" sz="2000" dirty="0">
                          <a:latin typeface="微软雅黑" pitchFamily="34" charset="-122"/>
                          <a:ea typeface="微软雅黑" pitchFamily="34" charset="-122"/>
                        </a:rPr>
                        <a:t>银行客户</a:t>
                      </a:r>
                      <a:br>
                        <a:rPr lang="en-US" altLang="zh-CN" sz="2000" dirty="0">
                          <a:latin typeface="微软雅黑" pitchFamily="34" charset="-122"/>
                          <a:ea typeface="微软雅黑" pitchFamily="34" charset="-122"/>
                        </a:rPr>
                      </a:br>
                      <a:r>
                        <a:rPr lang="zh-CN" altLang="en-US" sz="2000" dirty="0">
                          <a:latin typeface="微软雅黑" pitchFamily="34" charset="-122"/>
                          <a:ea typeface="微软雅黑" pitchFamily="34" charset="-122"/>
                        </a:rPr>
                        <a:t>储蓄卡</a:t>
                      </a:r>
                      <a:br>
                        <a:rPr lang="en-US" altLang="zh-CN" sz="2000" dirty="0">
                          <a:latin typeface="微软雅黑" pitchFamily="34" charset="-122"/>
                          <a:ea typeface="微软雅黑" pitchFamily="34" charset="-122"/>
                        </a:rPr>
                      </a:br>
                      <a:r>
                        <a:rPr lang="zh-CN" altLang="en-US" sz="2000" dirty="0">
                          <a:latin typeface="微软雅黑" pitchFamily="34" charset="-122"/>
                          <a:ea typeface="微软雅黑" pitchFamily="34" charset="-122"/>
                        </a:rPr>
                        <a:t>自助银行系统</a:t>
                      </a:r>
                      <a:br>
                        <a:rPr lang="en-US" altLang="zh-CN" sz="2000" dirty="0">
                          <a:latin typeface="微软雅黑" pitchFamily="34" charset="-122"/>
                          <a:ea typeface="微软雅黑" pitchFamily="34" charset="-122"/>
                        </a:rPr>
                      </a:br>
                      <a:r>
                        <a:rPr lang="zh-CN" altLang="en-US" sz="2000" dirty="0">
                          <a:latin typeface="微软雅黑" pitchFamily="34" charset="-122"/>
                          <a:ea typeface="微软雅黑" pitchFamily="34" charset="-122"/>
                        </a:rPr>
                        <a:t>系统</a:t>
                      </a:r>
                      <a:br>
                        <a:rPr lang="en-US" altLang="zh-CN" sz="2000" dirty="0">
                          <a:latin typeface="微软雅黑" pitchFamily="34" charset="-122"/>
                          <a:ea typeface="微软雅黑" pitchFamily="34" charset="-122"/>
                        </a:rPr>
                      </a:br>
                      <a:r>
                        <a:rPr lang="zh-CN" altLang="en-US" sz="2000" dirty="0">
                          <a:latin typeface="微软雅黑" pitchFamily="34" charset="-122"/>
                          <a:ea typeface="微软雅黑" pitchFamily="34" charset="-122"/>
                        </a:rPr>
                        <a:t>用户</a:t>
                      </a:r>
                      <a:br>
                        <a:rPr lang="en-US" altLang="zh-CN" sz="2000" dirty="0">
                          <a:latin typeface="微软雅黑" pitchFamily="34" charset="-122"/>
                          <a:ea typeface="微软雅黑" pitchFamily="34" charset="-122"/>
                        </a:rPr>
                      </a:br>
                      <a:r>
                        <a:rPr lang="zh-CN" altLang="en-US" sz="2000" dirty="0">
                          <a:latin typeface="微软雅黑" pitchFamily="34" charset="-122"/>
                          <a:ea typeface="微软雅黑" pitchFamily="34" charset="-122"/>
                        </a:rPr>
                        <a:t>密码</a:t>
                      </a:r>
                      <a:br>
                        <a:rPr lang="en-US" altLang="zh-CN" sz="2000" dirty="0">
                          <a:latin typeface="微软雅黑" pitchFamily="34" charset="-122"/>
                          <a:ea typeface="微软雅黑" pitchFamily="34" charset="-122"/>
                        </a:rPr>
                      </a:br>
                      <a:r>
                        <a:rPr lang="zh-CN" altLang="en-US" sz="2000" dirty="0">
                          <a:latin typeface="微软雅黑" pitchFamily="34" charset="-122"/>
                          <a:ea typeface="微软雅黑" pitchFamily="34" charset="-122"/>
                        </a:rPr>
                        <a:t>业务类型</a:t>
                      </a:r>
                      <a:br>
                        <a:rPr lang="en-US" altLang="zh-CN" sz="2000" dirty="0">
                          <a:latin typeface="微软雅黑" pitchFamily="34" charset="-122"/>
                          <a:ea typeface="微软雅黑" pitchFamily="34" charset="-122"/>
                        </a:rPr>
                      </a:br>
                      <a:r>
                        <a:rPr lang="zh-CN" altLang="en-US" sz="2000" dirty="0">
                          <a:latin typeface="微软雅黑" pitchFamily="34" charset="-122"/>
                          <a:ea typeface="微软雅黑" pitchFamily="34" charset="-122"/>
                        </a:rPr>
                        <a:t>取款金额</a:t>
                      </a:r>
                      <a:endParaRPr lang="en-US" altLang="zh-CN" sz="2000" dirty="0">
                        <a:latin typeface="微软雅黑" pitchFamily="34" charset="-122"/>
                        <a:ea typeface="微软雅黑" pitchFamily="34" charset="-122"/>
                      </a:endParaRPr>
                    </a:p>
                    <a:p>
                      <a:r>
                        <a:rPr lang="zh-CN" altLang="en-US" sz="2000" dirty="0">
                          <a:latin typeface="微软雅黑" pitchFamily="34" charset="-122"/>
                          <a:ea typeface="微软雅黑" pitchFamily="34" charset="-122"/>
                        </a:rPr>
                        <a:t>用户账户金额</a:t>
                      </a:r>
                      <a:endParaRPr lang="en-US" altLang="zh-CN" sz="2000" dirty="0">
                        <a:latin typeface="微软雅黑" pitchFamily="34" charset="-122"/>
                        <a:ea typeface="微软雅黑" pitchFamily="34" charset="-122"/>
                      </a:endParaRPr>
                    </a:p>
                    <a:p>
                      <a:r>
                        <a:rPr lang="zh-CN" altLang="en-US" sz="2000" dirty="0">
                          <a:latin typeface="微软雅黑" pitchFamily="34" charset="-122"/>
                          <a:ea typeface="微软雅黑" pitchFamily="34" charset="-122"/>
                        </a:rPr>
                        <a:t>钱</a:t>
                      </a:r>
                      <a:endParaRPr lang="en-US" altLang="zh-CN" sz="2000" dirty="0">
                        <a:latin typeface="微软雅黑" pitchFamily="34" charset="-122"/>
                        <a:ea typeface="微软雅黑" pitchFamily="34" charset="-122"/>
                      </a:endParaRPr>
                    </a:p>
                    <a:p>
                      <a:r>
                        <a:rPr lang="zh-CN" altLang="en-US" sz="2000" dirty="0">
                          <a:latin typeface="微软雅黑" pitchFamily="34" charset="-122"/>
                          <a:ea typeface="微软雅黑" pitchFamily="34" charset="-122"/>
                        </a:rPr>
                        <a:t>凭条</a:t>
                      </a:r>
                      <a:endParaRPr lang="en-US" altLang="zh-CN" sz="2000" dirty="0">
                        <a:latin typeface="微软雅黑" pitchFamily="34" charset="-122"/>
                        <a:ea typeface="微软雅黑" pitchFamily="34" charset="-122"/>
                      </a:endParaRPr>
                    </a:p>
                    <a:p>
                      <a:r>
                        <a:rPr lang="zh-CN" altLang="en-US" sz="2000" dirty="0">
                          <a:latin typeface="微软雅黑" pitchFamily="34" charset="-122"/>
                          <a:ea typeface="微软雅黑" pitchFamily="34" charset="-122"/>
                        </a:rPr>
                        <a:t>银行卡</a:t>
                      </a:r>
                      <a:endParaRPr lang="en-US" altLang="zh-CN" sz="2000" dirty="0">
                        <a:latin typeface="微软雅黑" pitchFamily="34" charset="-122"/>
                        <a:ea typeface="微软雅黑" pitchFamily="34" charset="-122"/>
                      </a:endParaRPr>
                    </a:p>
                    <a:p>
                      <a:r>
                        <a:rPr lang="zh-CN" altLang="en-US" sz="2000" dirty="0">
                          <a:latin typeface="微软雅黑" pitchFamily="34" charset="-122"/>
                          <a:ea typeface="微软雅黑" pitchFamily="34" charset="-122"/>
                        </a:rPr>
                        <a:t>凭证单</a:t>
                      </a:r>
                      <a:endParaRPr lang="zh-CN" altLang="en-US" sz="2000" b="1" dirty="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dirty="0">
                          <a:latin typeface="微软雅黑" pitchFamily="34" charset="-122"/>
                          <a:ea typeface="微软雅黑" pitchFamily="34" charset="-122"/>
                        </a:rPr>
                        <a:t>银行客户</a:t>
                      </a:r>
                      <a:endParaRPr lang="en-US" altLang="zh-CN" sz="2000" b="1" dirty="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  <a:p>
                      <a:r>
                        <a:rPr lang="zh-CN" altLang="en-US" sz="2000" dirty="0">
                          <a:latin typeface="微软雅黑" pitchFamily="34" charset="-122"/>
                          <a:ea typeface="微软雅黑" pitchFamily="34" charset="-122"/>
                        </a:rPr>
                        <a:t>用户</a:t>
                      </a:r>
                      <a:endParaRPr lang="en-US" altLang="zh-CN" sz="20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dirty="0">
                          <a:latin typeface="微软雅黑" pitchFamily="34" charset="-122"/>
                          <a:ea typeface="微软雅黑" pitchFamily="34" charset="-122"/>
                        </a:rPr>
                        <a:t>银行客户</a:t>
                      </a:r>
                      <a:endParaRPr lang="en-US" altLang="zh-CN" sz="2000" b="1" dirty="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144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dirty="0">
                          <a:latin typeface="微软雅黑" pitchFamily="34" charset="-122"/>
                          <a:ea typeface="微软雅黑" pitchFamily="34" charset="-122"/>
                        </a:rPr>
                        <a:t>储蓄卡</a:t>
                      </a:r>
                      <a:endParaRPr lang="en-US" altLang="zh-CN" sz="2000" dirty="0">
                        <a:latin typeface="微软雅黑" pitchFamily="34" charset="-122"/>
                        <a:ea typeface="微软雅黑" pitchFamily="34" charset="-122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dirty="0">
                          <a:latin typeface="微软雅黑" pitchFamily="34" charset="-122"/>
                          <a:ea typeface="微软雅黑" pitchFamily="34" charset="-122"/>
                        </a:rPr>
                        <a:t>银行卡</a:t>
                      </a:r>
                      <a:endParaRPr lang="en-US" altLang="zh-CN" sz="2000" b="1" dirty="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b="0" dirty="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储蓄卡</a:t>
                      </a:r>
                      <a:endParaRPr lang="en-US" altLang="zh-CN" sz="2000" b="0" dirty="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144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dirty="0">
                          <a:latin typeface="微软雅黑" pitchFamily="34" charset="-122"/>
                          <a:ea typeface="微软雅黑" pitchFamily="34" charset="-122"/>
                        </a:rPr>
                        <a:t>自助银行系统</a:t>
                      </a:r>
                      <a:endParaRPr lang="en-US" altLang="zh-CN" sz="2000" dirty="0">
                        <a:latin typeface="微软雅黑" pitchFamily="34" charset="-122"/>
                        <a:ea typeface="微软雅黑" pitchFamily="34" charset="-122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dirty="0">
                          <a:latin typeface="微软雅黑" pitchFamily="34" charset="-122"/>
                          <a:ea typeface="微软雅黑" pitchFamily="34" charset="-122"/>
                        </a:rPr>
                        <a:t>系统</a:t>
                      </a:r>
                      <a:endParaRPr lang="en-US" altLang="zh-CN" sz="2000" b="1" dirty="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dirty="0">
                          <a:latin typeface="微软雅黑" pitchFamily="34" charset="-122"/>
                          <a:ea typeface="微软雅黑" pitchFamily="34" charset="-122"/>
                        </a:rPr>
                        <a:t>自助银行系统</a:t>
                      </a:r>
                      <a:endParaRPr lang="en-US" altLang="zh-CN" sz="2000" b="1" dirty="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414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dirty="0">
                          <a:latin typeface="微软雅黑" pitchFamily="34" charset="-122"/>
                          <a:ea typeface="微软雅黑" pitchFamily="34" charset="-122"/>
                        </a:rPr>
                        <a:t>凭条</a:t>
                      </a:r>
                      <a:endParaRPr lang="en-US" altLang="zh-CN" sz="2000" dirty="0">
                        <a:latin typeface="微软雅黑" pitchFamily="34" charset="-122"/>
                        <a:ea typeface="微软雅黑" pitchFamily="34" charset="-122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dirty="0">
                          <a:latin typeface="微软雅黑" pitchFamily="34" charset="-122"/>
                          <a:ea typeface="微软雅黑" pitchFamily="34" charset="-122"/>
                        </a:rPr>
                        <a:t>凭证单</a:t>
                      </a:r>
                      <a:endParaRPr lang="en-US" altLang="zh-CN" sz="2000" b="1" dirty="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dirty="0">
                          <a:latin typeface="微软雅黑" pitchFamily="34" charset="-122"/>
                          <a:ea typeface="微软雅黑" pitchFamily="34" charset="-122"/>
                        </a:rPr>
                        <a:t>凭条</a:t>
                      </a:r>
                      <a:endParaRPr lang="en-US" altLang="zh-CN" sz="2000" b="1" dirty="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59478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2000" b="1" dirty="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dirty="0">
                          <a:latin typeface="微软雅黑" pitchFamily="34" charset="-122"/>
                          <a:ea typeface="微软雅黑" pitchFamily="34" charset="-122"/>
                        </a:rPr>
                        <a:t>密码</a:t>
                      </a:r>
                      <a:endParaRPr lang="en-US" altLang="zh-CN" sz="2000" dirty="0">
                        <a:latin typeface="微软雅黑" pitchFamily="34" charset="-122"/>
                        <a:ea typeface="微软雅黑" pitchFamily="34" charset="-122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dirty="0">
                          <a:latin typeface="微软雅黑" pitchFamily="34" charset="-122"/>
                          <a:ea typeface="微软雅黑" pitchFamily="34" charset="-122"/>
                        </a:rPr>
                        <a:t>业务类型</a:t>
                      </a:r>
                      <a:endParaRPr lang="en-US" altLang="zh-CN" sz="2000" dirty="0">
                        <a:latin typeface="微软雅黑" pitchFamily="34" charset="-122"/>
                        <a:ea typeface="微软雅黑" pitchFamily="34" charset="-122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dirty="0">
                          <a:latin typeface="微软雅黑" pitchFamily="34" charset="-122"/>
                          <a:ea typeface="微软雅黑" pitchFamily="34" charset="-122"/>
                        </a:rPr>
                        <a:t>取款金额</a:t>
                      </a:r>
                      <a:endParaRPr lang="en-US" altLang="zh-CN" sz="2000" dirty="0">
                        <a:latin typeface="微软雅黑" pitchFamily="34" charset="-122"/>
                        <a:ea typeface="微软雅黑" pitchFamily="34" charset="-122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dirty="0">
                          <a:latin typeface="微软雅黑" pitchFamily="34" charset="-122"/>
                          <a:ea typeface="微软雅黑" pitchFamily="34" charset="-122"/>
                        </a:rPr>
                        <a:t>用户账户金额</a:t>
                      </a:r>
                      <a:endParaRPr lang="en-US" altLang="zh-CN" sz="2000" dirty="0">
                        <a:latin typeface="微软雅黑" pitchFamily="34" charset="-122"/>
                        <a:ea typeface="微软雅黑" pitchFamily="34" charset="-122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dirty="0">
                          <a:latin typeface="微软雅黑" pitchFamily="34" charset="-122"/>
                          <a:ea typeface="微软雅黑" pitchFamily="34" charset="-122"/>
                        </a:rPr>
                        <a:t>钱</a:t>
                      </a:r>
                      <a:endParaRPr lang="en-US" altLang="zh-CN" sz="20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3489246" y="6213802"/>
            <a:ext cx="48013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选择无歧义、符合业务习惯的术语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274320" y="449590"/>
            <a:ext cx="46987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第二步：排除重复、相似</a:t>
            </a:r>
          </a:p>
        </p:txBody>
      </p:sp>
      <p:cxnSp>
        <p:nvCxnSpPr>
          <p:cNvPr id="7" name="直接连接符 6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" name="组合 12"/>
          <p:cNvGrpSpPr/>
          <p:nvPr/>
        </p:nvGrpSpPr>
        <p:grpSpPr>
          <a:xfrm>
            <a:off x="4964867" y="638266"/>
            <a:ext cx="491490" cy="318085"/>
            <a:chOff x="3017520" y="601990"/>
            <a:chExt cx="491490" cy="414010"/>
          </a:xfrm>
        </p:grpSpPr>
        <p:sp>
          <p:nvSpPr>
            <p:cNvPr id="14" name="燕尾形 13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燕尾形 14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6" name="燕尾形 15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524504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内容占位符 3"/>
          <p:cNvGraphicFramePr>
            <a:graphicFrameLocks noGrp="1"/>
          </p:cNvGraphicFramePr>
          <p:nvPr>
            <p:ph idx="1"/>
          </p:nvPr>
        </p:nvGraphicFramePr>
        <p:xfrm>
          <a:off x="1981200" y="1357298"/>
          <a:ext cx="8229600" cy="4937760"/>
        </p:xfrm>
        <a:graphic>
          <a:graphicData uri="http://schemas.openxmlformats.org/drawingml/2006/table">
            <a:tbl>
              <a:tblPr firstRow="1" bandRow="1"/>
              <a:tblGrid>
                <a:gridCol w="22574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290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431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 dirty="0">
                          <a:latin typeface="微软雅黑" pitchFamily="34" charset="-122"/>
                          <a:ea typeface="微软雅黑" pitchFamily="34" charset="-122"/>
                        </a:rPr>
                        <a:t>排除前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 dirty="0">
                          <a:latin typeface="微软雅黑" pitchFamily="34" charset="-122"/>
                          <a:ea typeface="微软雅黑" pitchFamily="34" charset="-122"/>
                        </a:rPr>
                        <a:t>系统外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 dirty="0">
                          <a:latin typeface="微软雅黑" pitchFamily="34" charset="-122"/>
                          <a:ea typeface="微软雅黑" pitchFamily="34" charset="-122"/>
                        </a:rPr>
                        <a:t>排除后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dirty="0">
                          <a:latin typeface="微软雅黑" pitchFamily="34" charset="-122"/>
                          <a:ea typeface="微软雅黑" pitchFamily="34" charset="-122"/>
                        </a:rPr>
                        <a:t>银行客户</a:t>
                      </a:r>
                      <a:endParaRPr lang="en-US" altLang="zh-CN" sz="2400" b="1" dirty="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latin typeface="微软雅黑" pitchFamily="34" charset="-122"/>
                          <a:ea typeface="微软雅黑" pitchFamily="34" charset="-122"/>
                        </a:rPr>
                        <a:t>业务执行者（也是系统执行者）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240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dirty="0">
                          <a:latin typeface="微软雅黑" pitchFamily="34" charset="-122"/>
                          <a:ea typeface="微软雅黑" pitchFamily="34" charset="-122"/>
                        </a:rPr>
                        <a:t>银行卡</a:t>
                      </a:r>
                      <a:endParaRPr lang="en-US" altLang="zh-CN" sz="2400" b="1" dirty="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24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latin typeface="微软雅黑" pitchFamily="34" charset="-122"/>
                          <a:ea typeface="微软雅黑" pitchFamily="34" charset="-122"/>
                        </a:rPr>
                        <a:t>储蓄卡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dirty="0">
                          <a:latin typeface="微软雅黑" pitchFamily="34" charset="-122"/>
                          <a:ea typeface="微软雅黑" pitchFamily="34" charset="-122"/>
                        </a:rPr>
                        <a:t>自助银行系统</a:t>
                      </a:r>
                      <a:endParaRPr lang="en-US" altLang="zh-CN" sz="2400" b="1" dirty="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latin typeface="微软雅黑" pitchFamily="34" charset="-122"/>
                          <a:ea typeface="微软雅黑" pitchFamily="34" charset="-122"/>
                        </a:rPr>
                        <a:t>系统本身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24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dirty="0">
                          <a:latin typeface="微软雅黑" pitchFamily="34" charset="-122"/>
                          <a:ea typeface="微软雅黑" pitchFamily="34" charset="-122"/>
                        </a:rPr>
                        <a:t>凭条</a:t>
                      </a:r>
                      <a:endParaRPr lang="en-US" altLang="zh-CN" sz="2400" b="1" dirty="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240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latin typeface="微软雅黑" pitchFamily="34" charset="-122"/>
                          <a:ea typeface="微软雅黑" pitchFamily="34" charset="-122"/>
                        </a:rPr>
                        <a:t>凭条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dirty="0">
                          <a:latin typeface="微软雅黑" pitchFamily="34" charset="-122"/>
                          <a:ea typeface="微软雅黑" pitchFamily="34" charset="-122"/>
                        </a:rPr>
                        <a:t>密码</a:t>
                      </a:r>
                      <a:endParaRPr lang="en-US" altLang="zh-CN" sz="24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24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latin typeface="微软雅黑" pitchFamily="34" charset="-122"/>
                          <a:ea typeface="微软雅黑" pitchFamily="34" charset="-122"/>
                        </a:rPr>
                        <a:t>密码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dirty="0">
                          <a:latin typeface="微软雅黑" pitchFamily="34" charset="-122"/>
                          <a:ea typeface="微软雅黑" pitchFamily="34" charset="-122"/>
                        </a:rPr>
                        <a:t>业务类型</a:t>
                      </a:r>
                      <a:endParaRPr lang="en-US" altLang="zh-CN" sz="24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24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latin typeface="微软雅黑" pitchFamily="34" charset="-122"/>
                          <a:ea typeface="微软雅黑" pitchFamily="34" charset="-122"/>
                        </a:rPr>
                        <a:t>业务类型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dirty="0">
                          <a:latin typeface="微软雅黑" pitchFamily="34" charset="-122"/>
                          <a:ea typeface="微软雅黑" pitchFamily="34" charset="-122"/>
                        </a:rPr>
                        <a:t>取款金额</a:t>
                      </a:r>
                      <a:endParaRPr lang="en-US" altLang="zh-CN" sz="24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24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latin typeface="微软雅黑" pitchFamily="34" charset="-122"/>
                          <a:ea typeface="微软雅黑" pitchFamily="34" charset="-122"/>
                        </a:rPr>
                        <a:t>取款金额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dirty="0">
                          <a:latin typeface="微软雅黑" pitchFamily="34" charset="-122"/>
                          <a:ea typeface="微软雅黑" pitchFamily="34" charset="-122"/>
                        </a:rPr>
                        <a:t>用户账户金额</a:t>
                      </a:r>
                      <a:endParaRPr lang="en-US" altLang="zh-CN" sz="24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24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latin typeface="微软雅黑" pitchFamily="34" charset="-122"/>
                          <a:ea typeface="微软雅黑" pitchFamily="34" charset="-122"/>
                        </a:rPr>
                        <a:t>用户账户金额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latin typeface="微软雅黑" pitchFamily="34" charset="-122"/>
                          <a:ea typeface="微软雅黑" pitchFamily="34" charset="-122"/>
                        </a:rPr>
                        <a:t>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24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latin typeface="微软雅黑" pitchFamily="34" charset="-122"/>
                          <a:ea typeface="微软雅黑" pitchFamily="34" charset="-122"/>
                        </a:rPr>
                        <a:t>钱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5" name="矩形 4"/>
          <p:cNvSpPr/>
          <p:nvPr/>
        </p:nvSpPr>
        <p:spPr>
          <a:xfrm>
            <a:off x="7096132" y="2143117"/>
            <a:ext cx="59663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>
                <a:solidFill>
                  <a:srgbClr val="FF0000"/>
                </a:solidFill>
              </a:rPr>
              <a:t>×</a:t>
            </a:r>
            <a:endParaRPr lang="zh-CN" altLang="en-US" sz="3200" b="1" dirty="0">
              <a:solidFill>
                <a:srgbClr val="FF0000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7096132" y="3058540"/>
            <a:ext cx="59663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>
                <a:solidFill>
                  <a:srgbClr val="FF0000"/>
                </a:solidFill>
              </a:rPr>
              <a:t>×</a:t>
            </a:r>
            <a:endParaRPr lang="zh-CN" altLang="en-US" sz="3200" b="1" dirty="0">
              <a:solidFill>
                <a:srgbClr val="FF0000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74320" y="449590"/>
            <a:ext cx="46987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第三步：排除系统范围外</a:t>
            </a:r>
          </a:p>
        </p:txBody>
      </p:sp>
      <p:cxnSp>
        <p:nvCxnSpPr>
          <p:cNvPr id="8" name="直接连接符 7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4" name="组合 13"/>
          <p:cNvGrpSpPr/>
          <p:nvPr/>
        </p:nvGrpSpPr>
        <p:grpSpPr>
          <a:xfrm>
            <a:off x="4964867" y="619287"/>
            <a:ext cx="491490" cy="318085"/>
            <a:chOff x="3017520" y="601990"/>
            <a:chExt cx="491490" cy="414010"/>
          </a:xfrm>
        </p:grpSpPr>
        <p:sp>
          <p:nvSpPr>
            <p:cNvPr id="15" name="燕尾形 1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6" name="燕尾形 1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7" name="燕尾形 1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592860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 l="2749" t="8696" r="4407" b="5797"/>
          <a:stretch>
            <a:fillRect/>
          </a:stretch>
        </p:blipFill>
        <p:spPr bwMode="auto">
          <a:xfrm>
            <a:off x="1231454" y="1204063"/>
            <a:ext cx="8721139" cy="52504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文本框 3"/>
          <p:cNvSpPr txBox="1"/>
          <p:nvPr/>
        </p:nvSpPr>
        <p:spPr>
          <a:xfrm>
            <a:off x="274320" y="449590"/>
            <a:ext cx="56583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第四步：画出第一版域模型图</a:t>
            </a: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5850255" y="619287"/>
            <a:ext cx="491490" cy="318085"/>
            <a:chOff x="3017520" y="601990"/>
            <a:chExt cx="491490" cy="414010"/>
          </a:xfrm>
        </p:grpSpPr>
        <p:sp>
          <p:nvSpPr>
            <p:cNvPr id="12" name="燕尾形 1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燕尾形 1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972769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/>
          <a:srcRect l="3717" t="8528" r="3369" b="6190"/>
          <a:stretch>
            <a:fillRect/>
          </a:stretch>
        </p:blipFill>
        <p:spPr bwMode="auto">
          <a:xfrm>
            <a:off x="1319349" y="1191663"/>
            <a:ext cx="8791302" cy="52747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文本框 3"/>
          <p:cNvSpPr txBox="1"/>
          <p:nvPr/>
        </p:nvSpPr>
        <p:spPr>
          <a:xfrm>
            <a:off x="274320" y="449590"/>
            <a:ext cx="51090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第五步：整理第一版域模型</a:t>
            </a: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5383411" y="629013"/>
            <a:ext cx="491490" cy="318085"/>
            <a:chOff x="3017520" y="601990"/>
            <a:chExt cx="491490" cy="414010"/>
          </a:xfrm>
        </p:grpSpPr>
        <p:sp>
          <p:nvSpPr>
            <p:cNvPr id="12" name="燕尾形 1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燕尾形 1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470902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1669" y="1395572"/>
            <a:ext cx="8686800" cy="43891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>泛化</a:t>
            </a:r>
            <a:r>
              <a:rPr lang="en-US" sz="2400" dirty="0"/>
              <a:t>[</a:t>
            </a:r>
            <a:r>
              <a:rPr lang="en-US" altLang="zh-CN" sz="2400" dirty="0">
                <a:solidFill>
                  <a:srgbClr val="FF0000"/>
                </a:solidFill>
              </a:rPr>
              <a:t>G</a:t>
            </a:r>
            <a:r>
              <a:rPr lang="en-US" sz="2400" dirty="0">
                <a:solidFill>
                  <a:srgbClr val="FF0000"/>
                </a:solidFill>
              </a:rPr>
              <a:t>eneralization</a:t>
            </a:r>
            <a:r>
              <a:rPr lang="en-US" sz="2400" dirty="0"/>
              <a:t>]</a:t>
            </a:r>
            <a:r>
              <a:rPr lang="zh-CN" altLang="en-US" sz="2400" dirty="0"/>
              <a:t>，一般元素和特殊元素的关系。</a:t>
            </a:r>
          </a:p>
          <a:p>
            <a:pPr>
              <a:lnSpc>
                <a:spcPct val="150000"/>
              </a:lnSpc>
            </a:pPr>
            <a:r>
              <a:rPr lang="zh-CN" altLang="en-US" sz="2400" dirty="0"/>
              <a:t>关联</a:t>
            </a:r>
            <a:r>
              <a:rPr lang="en-US" altLang="zh-CN" sz="2400" dirty="0"/>
              <a:t>[</a:t>
            </a:r>
            <a:r>
              <a:rPr lang="en-US" altLang="zh-CN" sz="2400" dirty="0">
                <a:solidFill>
                  <a:srgbClr val="FF0000"/>
                </a:solidFill>
              </a:rPr>
              <a:t>Association</a:t>
            </a:r>
            <a:r>
              <a:rPr lang="en-US" altLang="zh-CN" sz="2400" dirty="0"/>
              <a:t>]</a:t>
            </a:r>
            <a:r>
              <a:rPr lang="zh-CN" altLang="en-US" sz="2400" dirty="0"/>
              <a:t>，两个类之间存在着某种语义上的联系。</a:t>
            </a:r>
            <a:endParaRPr lang="en-US" altLang="zh-CN" sz="2400" dirty="0"/>
          </a:p>
          <a:p>
            <a:pPr lvl="1">
              <a:lnSpc>
                <a:spcPct val="150000"/>
              </a:lnSpc>
            </a:pPr>
            <a:endParaRPr lang="zh-CN" altLang="en-US" sz="2000" dirty="0"/>
          </a:p>
        </p:txBody>
      </p:sp>
      <p:pic>
        <p:nvPicPr>
          <p:cNvPr id="117762" name="Picture 2" descr="http://images.cnblogs.com/cnblogs_com/nuaalfm/cp7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8788" y="3099575"/>
            <a:ext cx="4929222" cy="2570006"/>
          </a:xfrm>
          <a:prstGeom prst="rect">
            <a:avLst/>
          </a:prstGeom>
          <a:noFill/>
        </p:spPr>
      </p:pic>
      <p:grpSp>
        <p:nvGrpSpPr>
          <p:cNvPr id="9" name="组合 8"/>
          <p:cNvGrpSpPr/>
          <p:nvPr/>
        </p:nvGrpSpPr>
        <p:grpSpPr>
          <a:xfrm>
            <a:off x="7040802" y="3070048"/>
            <a:ext cx="2789435" cy="2714644"/>
            <a:chOff x="5929322" y="3143248"/>
            <a:chExt cx="2789435" cy="2714644"/>
          </a:xfrm>
        </p:grpSpPr>
        <p:pic>
          <p:nvPicPr>
            <p:cNvPr id="117764" name="Picture 4" descr="http://p.blog.csdn.net/images/p_blog_csdn_net/night_cat/有序关联.bmp"/>
            <p:cNvPicPr>
              <a:picLocks noChangeAspect="1" noChangeArrowheads="1"/>
            </p:cNvPicPr>
            <p:nvPr/>
          </p:nvPicPr>
          <p:blipFill>
            <a:blip r:embed="rId3"/>
            <a:srcRect b="15304"/>
            <a:stretch>
              <a:fillRect/>
            </a:stretch>
          </p:blipFill>
          <p:spPr bwMode="auto">
            <a:xfrm>
              <a:off x="5929322" y="3143248"/>
              <a:ext cx="2789435" cy="2714644"/>
            </a:xfrm>
            <a:prstGeom prst="rect">
              <a:avLst/>
            </a:prstGeom>
            <a:noFill/>
          </p:spPr>
        </p:pic>
        <p:sp>
          <p:nvSpPr>
            <p:cNvPr id="8" name="矩形 7"/>
            <p:cNvSpPr/>
            <p:nvPr/>
          </p:nvSpPr>
          <p:spPr>
            <a:xfrm>
              <a:off x="7286644" y="4000504"/>
              <a:ext cx="857256" cy="42862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274320" y="449590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域模型之间的关系</a:t>
            </a:r>
          </a:p>
        </p:txBody>
      </p:sp>
      <p:cxnSp>
        <p:nvCxnSpPr>
          <p:cNvPr id="11" name="直接连接符 10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7" name="组合 16"/>
          <p:cNvGrpSpPr/>
          <p:nvPr/>
        </p:nvGrpSpPr>
        <p:grpSpPr>
          <a:xfrm>
            <a:off x="3741936" y="628041"/>
            <a:ext cx="491490" cy="318085"/>
            <a:chOff x="3017520" y="601990"/>
            <a:chExt cx="491490" cy="414010"/>
          </a:xfrm>
        </p:grpSpPr>
        <p:sp>
          <p:nvSpPr>
            <p:cNvPr id="18" name="燕尾形 17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9" name="燕尾形 18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0" name="燕尾形 19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959021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组合 20"/>
          <p:cNvGrpSpPr/>
          <p:nvPr/>
        </p:nvGrpSpPr>
        <p:grpSpPr>
          <a:xfrm>
            <a:off x="5850255" y="619287"/>
            <a:ext cx="491490" cy="318085"/>
            <a:chOff x="3017520" y="601990"/>
            <a:chExt cx="491490" cy="414010"/>
          </a:xfrm>
        </p:grpSpPr>
        <p:sp>
          <p:nvSpPr>
            <p:cNvPr id="22" name="燕尾形 2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3" name="燕尾形 2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4" name="燕尾形 2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4" name="文本框 13"/>
          <p:cNvSpPr txBox="1"/>
          <p:nvPr/>
        </p:nvSpPr>
        <p:spPr>
          <a:xfrm>
            <a:off x="274320" y="449590"/>
            <a:ext cx="56583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示例：基于模型图进行域建模</a:t>
            </a:r>
          </a:p>
        </p:txBody>
      </p:sp>
      <p:sp>
        <p:nvSpPr>
          <p:cNvPr id="16" name="矩形 1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2"/>
          <a:srcRect l="2929" t="2812" r="51367" b="4375"/>
          <a:stretch>
            <a:fillRect/>
          </a:stretch>
        </p:blipFill>
        <p:spPr bwMode="auto">
          <a:xfrm>
            <a:off x="6786558" y="8239"/>
            <a:ext cx="5396782" cy="68497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椭圆 4"/>
          <p:cNvSpPr/>
          <p:nvPr/>
        </p:nvSpPr>
        <p:spPr>
          <a:xfrm>
            <a:off x="8683240" y="3238761"/>
            <a:ext cx="817806" cy="382895"/>
          </a:xfrm>
          <a:prstGeom prst="ellipse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8898153" y="1464455"/>
            <a:ext cx="642942" cy="285752"/>
          </a:xfrm>
          <a:prstGeom prst="ellipse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10698360" y="1974243"/>
            <a:ext cx="642942" cy="285752"/>
          </a:xfrm>
          <a:prstGeom prst="ellipse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8762999" y="2680928"/>
            <a:ext cx="774887" cy="285752"/>
          </a:xfrm>
          <a:prstGeom prst="ellipse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8763000" y="806853"/>
            <a:ext cx="774887" cy="385521"/>
          </a:xfrm>
          <a:prstGeom prst="ellipse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10607238" y="3443061"/>
            <a:ext cx="714380" cy="357190"/>
          </a:xfrm>
          <a:prstGeom prst="ellipse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8651545" y="4485606"/>
            <a:ext cx="642942" cy="285752"/>
          </a:xfrm>
          <a:prstGeom prst="ellipse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8842110" y="5013067"/>
            <a:ext cx="500066" cy="357190"/>
          </a:xfrm>
          <a:prstGeom prst="ellipse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9006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0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497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95923" y="1160769"/>
            <a:ext cx="9023908" cy="54566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文本框 3"/>
          <p:cNvSpPr txBox="1"/>
          <p:nvPr/>
        </p:nvSpPr>
        <p:spPr>
          <a:xfrm>
            <a:off x="274320" y="449590"/>
            <a:ext cx="46308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DEMO:EA</a:t>
            </a:r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中进行域建模</a:t>
            </a: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4905139" y="646137"/>
            <a:ext cx="491490" cy="318085"/>
            <a:chOff x="3017520" y="601990"/>
            <a:chExt cx="491490" cy="414010"/>
          </a:xfrm>
        </p:grpSpPr>
        <p:sp>
          <p:nvSpPr>
            <p:cNvPr id="12" name="燕尾形 1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燕尾形 1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015952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images.cnblogs.com/cnblogs_com/tsoukw/107571/r_oo1.g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82320" y="4027745"/>
            <a:ext cx="3345341" cy="2225442"/>
          </a:xfrm>
          <a:prstGeom prst="rect">
            <a:avLst/>
          </a:prstGeom>
          <a:noFill/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453412" y="2498307"/>
            <a:ext cx="3285176" cy="37449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5" name="Picture 7" descr="http://daizhj.cnblogs.com/images/cnblogs_com/daizhj/robustness_login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151070" y="3230709"/>
            <a:ext cx="3603048" cy="3002541"/>
          </a:xfrm>
          <a:prstGeom prst="rect">
            <a:avLst/>
          </a:prstGeom>
          <a:noFill/>
        </p:spPr>
      </p:pic>
      <p:sp>
        <p:nvSpPr>
          <p:cNvPr id="8" name="Freeform 24"/>
          <p:cNvSpPr>
            <a:spLocks/>
          </p:cNvSpPr>
          <p:nvPr/>
        </p:nvSpPr>
        <p:spPr bwMode="gray">
          <a:xfrm rot="17585508" flipH="1">
            <a:off x="2334664" y="2445102"/>
            <a:ext cx="1576001" cy="2145495"/>
          </a:xfrm>
          <a:custGeom>
            <a:avLst/>
            <a:gdLst/>
            <a:ahLst/>
            <a:cxnLst>
              <a:cxn ang="0">
                <a:pos x="12" y="2464"/>
              </a:cxn>
              <a:cxn ang="0">
                <a:pos x="56" y="2120"/>
              </a:cxn>
              <a:cxn ang="0">
                <a:pos x="124" y="1808"/>
              </a:cxn>
              <a:cxn ang="0">
                <a:pos x="212" y="1524"/>
              </a:cxn>
              <a:cxn ang="0">
                <a:pos x="316" y="1270"/>
              </a:cxn>
              <a:cxn ang="0">
                <a:pos x="430" y="1044"/>
              </a:cxn>
              <a:cxn ang="0">
                <a:pos x="550" y="846"/>
              </a:cxn>
              <a:cxn ang="0">
                <a:pos x="672" y="674"/>
              </a:cxn>
              <a:cxn ang="0">
                <a:pos x="792" y="528"/>
              </a:cxn>
              <a:cxn ang="0">
                <a:pos x="906" y="408"/>
              </a:cxn>
              <a:cxn ang="0">
                <a:pos x="1010" y="310"/>
              </a:cxn>
              <a:cxn ang="0">
                <a:pos x="1096" y="236"/>
              </a:cxn>
              <a:cxn ang="0">
                <a:pos x="1164" y="184"/>
              </a:cxn>
              <a:cxn ang="0">
                <a:pos x="1208" y="154"/>
              </a:cxn>
              <a:cxn ang="0">
                <a:pos x="1224" y="144"/>
              </a:cxn>
              <a:cxn ang="0">
                <a:pos x="1728" y="56"/>
              </a:cxn>
              <a:cxn ang="0">
                <a:pos x="1568" y="328"/>
              </a:cxn>
              <a:cxn ang="0">
                <a:pos x="1554" y="332"/>
              </a:cxn>
              <a:cxn ang="0">
                <a:pos x="1514" y="346"/>
              </a:cxn>
              <a:cxn ang="0">
                <a:pos x="1452" y="370"/>
              </a:cxn>
              <a:cxn ang="0">
                <a:pos x="1370" y="410"/>
              </a:cxn>
              <a:cxn ang="0">
                <a:pos x="1270" y="466"/>
              </a:cxn>
              <a:cxn ang="0">
                <a:pos x="1158" y="540"/>
              </a:cxn>
              <a:cxn ang="0">
                <a:pos x="1034" y="636"/>
              </a:cxn>
              <a:cxn ang="0">
                <a:pos x="904" y="756"/>
              </a:cxn>
              <a:cxn ang="0">
                <a:pos x="770" y="900"/>
              </a:cxn>
              <a:cxn ang="0">
                <a:pos x="632" y="1076"/>
              </a:cxn>
              <a:cxn ang="0">
                <a:pos x="498" y="1280"/>
              </a:cxn>
              <a:cxn ang="0">
                <a:pos x="370" y="1518"/>
              </a:cxn>
              <a:cxn ang="0">
                <a:pos x="248" y="1792"/>
              </a:cxn>
              <a:cxn ang="0">
                <a:pos x="138" y="2104"/>
              </a:cxn>
              <a:cxn ang="0">
                <a:pos x="42" y="2456"/>
              </a:cxn>
            </a:cxnLst>
            <a:rect l="0" t="0" r="r" b="b"/>
            <a:pathLst>
              <a:path w="1824" h="2648">
                <a:moveTo>
                  <a:pt x="0" y="2648"/>
                </a:moveTo>
                <a:lnTo>
                  <a:pt x="12" y="2464"/>
                </a:lnTo>
                <a:lnTo>
                  <a:pt x="32" y="2288"/>
                </a:lnTo>
                <a:lnTo>
                  <a:pt x="56" y="2120"/>
                </a:lnTo>
                <a:lnTo>
                  <a:pt x="88" y="1960"/>
                </a:lnTo>
                <a:lnTo>
                  <a:pt x="124" y="1808"/>
                </a:lnTo>
                <a:lnTo>
                  <a:pt x="166" y="1662"/>
                </a:lnTo>
                <a:lnTo>
                  <a:pt x="212" y="1524"/>
                </a:lnTo>
                <a:lnTo>
                  <a:pt x="262" y="1394"/>
                </a:lnTo>
                <a:lnTo>
                  <a:pt x="316" y="1270"/>
                </a:lnTo>
                <a:lnTo>
                  <a:pt x="372" y="1154"/>
                </a:lnTo>
                <a:lnTo>
                  <a:pt x="430" y="1044"/>
                </a:lnTo>
                <a:lnTo>
                  <a:pt x="490" y="942"/>
                </a:lnTo>
                <a:lnTo>
                  <a:pt x="550" y="846"/>
                </a:lnTo>
                <a:lnTo>
                  <a:pt x="612" y="758"/>
                </a:lnTo>
                <a:lnTo>
                  <a:pt x="672" y="674"/>
                </a:lnTo>
                <a:lnTo>
                  <a:pt x="734" y="598"/>
                </a:lnTo>
                <a:lnTo>
                  <a:pt x="792" y="528"/>
                </a:lnTo>
                <a:lnTo>
                  <a:pt x="850" y="464"/>
                </a:lnTo>
                <a:lnTo>
                  <a:pt x="906" y="408"/>
                </a:lnTo>
                <a:lnTo>
                  <a:pt x="960" y="356"/>
                </a:lnTo>
                <a:lnTo>
                  <a:pt x="1010" y="310"/>
                </a:lnTo>
                <a:lnTo>
                  <a:pt x="1056" y="270"/>
                </a:lnTo>
                <a:lnTo>
                  <a:pt x="1096" y="236"/>
                </a:lnTo>
                <a:lnTo>
                  <a:pt x="1134" y="208"/>
                </a:lnTo>
                <a:lnTo>
                  <a:pt x="1164" y="184"/>
                </a:lnTo>
                <a:lnTo>
                  <a:pt x="1190" y="166"/>
                </a:lnTo>
                <a:lnTo>
                  <a:pt x="1208" y="154"/>
                </a:lnTo>
                <a:lnTo>
                  <a:pt x="1220" y="146"/>
                </a:lnTo>
                <a:lnTo>
                  <a:pt x="1224" y="144"/>
                </a:lnTo>
                <a:lnTo>
                  <a:pt x="848" y="0"/>
                </a:lnTo>
                <a:lnTo>
                  <a:pt x="1728" y="56"/>
                </a:lnTo>
                <a:lnTo>
                  <a:pt x="1824" y="480"/>
                </a:lnTo>
                <a:lnTo>
                  <a:pt x="1568" y="328"/>
                </a:lnTo>
                <a:lnTo>
                  <a:pt x="1564" y="328"/>
                </a:lnTo>
                <a:lnTo>
                  <a:pt x="1554" y="332"/>
                </a:lnTo>
                <a:lnTo>
                  <a:pt x="1538" y="338"/>
                </a:lnTo>
                <a:lnTo>
                  <a:pt x="1514" y="346"/>
                </a:lnTo>
                <a:lnTo>
                  <a:pt x="1486" y="356"/>
                </a:lnTo>
                <a:lnTo>
                  <a:pt x="1452" y="370"/>
                </a:lnTo>
                <a:lnTo>
                  <a:pt x="1412" y="388"/>
                </a:lnTo>
                <a:lnTo>
                  <a:pt x="1370" y="410"/>
                </a:lnTo>
                <a:lnTo>
                  <a:pt x="1322" y="436"/>
                </a:lnTo>
                <a:lnTo>
                  <a:pt x="1270" y="466"/>
                </a:lnTo>
                <a:lnTo>
                  <a:pt x="1216" y="500"/>
                </a:lnTo>
                <a:lnTo>
                  <a:pt x="1158" y="540"/>
                </a:lnTo>
                <a:lnTo>
                  <a:pt x="1098" y="584"/>
                </a:lnTo>
                <a:lnTo>
                  <a:pt x="1034" y="636"/>
                </a:lnTo>
                <a:lnTo>
                  <a:pt x="970" y="692"/>
                </a:lnTo>
                <a:lnTo>
                  <a:pt x="904" y="756"/>
                </a:lnTo>
                <a:lnTo>
                  <a:pt x="836" y="824"/>
                </a:lnTo>
                <a:lnTo>
                  <a:pt x="770" y="900"/>
                </a:lnTo>
                <a:lnTo>
                  <a:pt x="700" y="984"/>
                </a:lnTo>
                <a:lnTo>
                  <a:pt x="632" y="1076"/>
                </a:lnTo>
                <a:lnTo>
                  <a:pt x="566" y="1174"/>
                </a:lnTo>
                <a:lnTo>
                  <a:pt x="498" y="1280"/>
                </a:lnTo>
                <a:lnTo>
                  <a:pt x="434" y="1394"/>
                </a:lnTo>
                <a:lnTo>
                  <a:pt x="370" y="1518"/>
                </a:lnTo>
                <a:lnTo>
                  <a:pt x="308" y="1650"/>
                </a:lnTo>
                <a:lnTo>
                  <a:pt x="248" y="1792"/>
                </a:lnTo>
                <a:lnTo>
                  <a:pt x="192" y="1944"/>
                </a:lnTo>
                <a:lnTo>
                  <a:pt x="138" y="2104"/>
                </a:lnTo>
                <a:lnTo>
                  <a:pt x="88" y="2274"/>
                </a:lnTo>
                <a:lnTo>
                  <a:pt x="42" y="2456"/>
                </a:lnTo>
                <a:lnTo>
                  <a:pt x="0" y="2648"/>
                </a:lnTo>
                <a:close/>
              </a:path>
            </a:pathLst>
          </a:custGeom>
          <a:gradFill rotWithShape="1">
            <a:gsLst>
              <a:gs pos="0">
                <a:srgbClr val="D11364"/>
              </a:gs>
              <a:gs pos="100000">
                <a:srgbClr val="D11364">
                  <a:gamma/>
                  <a:shade val="46275"/>
                  <a:invGamma/>
                </a:srgbClr>
              </a:gs>
            </a:gsLst>
            <a:lin ang="5400000" scaled="1"/>
          </a:gra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9" name="Freeform 24"/>
          <p:cNvSpPr>
            <a:spLocks/>
          </p:cNvSpPr>
          <p:nvPr/>
        </p:nvSpPr>
        <p:spPr bwMode="gray">
          <a:xfrm rot="17585508" flipH="1">
            <a:off x="4498255" y="-679809"/>
            <a:ext cx="2933179" cy="6165541"/>
          </a:xfrm>
          <a:custGeom>
            <a:avLst/>
            <a:gdLst/>
            <a:ahLst/>
            <a:cxnLst>
              <a:cxn ang="0">
                <a:pos x="12" y="2464"/>
              </a:cxn>
              <a:cxn ang="0">
                <a:pos x="56" y="2120"/>
              </a:cxn>
              <a:cxn ang="0">
                <a:pos x="124" y="1808"/>
              </a:cxn>
              <a:cxn ang="0">
                <a:pos x="212" y="1524"/>
              </a:cxn>
              <a:cxn ang="0">
                <a:pos x="316" y="1270"/>
              </a:cxn>
              <a:cxn ang="0">
                <a:pos x="430" y="1044"/>
              </a:cxn>
              <a:cxn ang="0">
                <a:pos x="550" y="846"/>
              </a:cxn>
              <a:cxn ang="0">
                <a:pos x="672" y="674"/>
              </a:cxn>
              <a:cxn ang="0">
                <a:pos x="792" y="528"/>
              </a:cxn>
              <a:cxn ang="0">
                <a:pos x="906" y="408"/>
              </a:cxn>
              <a:cxn ang="0">
                <a:pos x="1010" y="310"/>
              </a:cxn>
              <a:cxn ang="0">
                <a:pos x="1096" y="236"/>
              </a:cxn>
              <a:cxn ang="0">
                <a:pos x="1164" y="184"/>
              </a:cxn>
              <a:cxn ang="0">
                <a:pos x="1208" y="154"/>
              </a:cxn>
              <a:cxn ang="0">
                <a:pos x="1224" y="144"/>
              </a:cxn>
              <a:cxn ang="0">
                <a:pos x="1728" y="56"/>
              </a:cxn>
              <a:cxn ang="0">
                <a:pos x="1568" y="328"/>
              </a:cxn>
              <a:cxn ang="0">
                <a:pos x="1554" y="332"/>
              </a:cxn>
              <a:cxn ang="0">
                <a:pos x="1514" y="346"/>
              </a:cxn>
              <a:cxn ang="0">
                <a:pos x="1452" y="370"/>
              </a:cxn>
              <a:cxn ang="0">
                <a:pos x="1370" y="410"/>
              </a:cxn>
              <a:cxn ang="0">
                <a:pos x="1270" y="466"/>
              </a:cxn>
              <a:cxn ang="0">
                <a:pos x="1158" y="540"/>
              </a:cxn>
              <a:cxn ang="0">
                <a:pos x="1034" y="636"/>
              </a:cxn>
              <a:cxn ang="0">
                <a:pos x="904" y="756"/>
              </a:cxn>
              <a:cxn ang="0">
                <a:pos x="770" y="900"/>
              </a:cxn>
              <a:cxn ang="0">
                <a:pos x="632" y="1076"/>
              </a:cxn>
              <a:cxn ang="0">
                <a:pos x="498" y="1280"/>
              </a:cxn>
              <a:cxn ang="0">
                <a:pos x="370" y="1518"/>
              </a:cxn>
              <a:cxn ang="0">
                <a:pos x="248" y="1792"/>
              </a:cxn>
              <a:cxn ang="0">
                <a:pos x="138" y="2104"/>
              </a:cxn>
              <a:cxn ang="0">
                <a:pos x="42" y="2456"/>
              </a:cxn>
            </a:cxnLst>
            <a:rect l="0" t="0" r="r" b="b"/>
            <a:pathLst>
              <a:path w="1824" h="2648">
                <a:moveTo>
                  <a:pt x="0" y="2648"/>
                </a:moveTo>
                <a:lnTo>
                  <a:pt x="12" y="2464"/>
                </a:lnTo>
                <a:lnTo>
                  <a:pt x="32" y="2288"/>
                </a:lnTo>
                <a:lnTo>
                  <a:pt x="56" y="2120"/>
                </a:lnTo>
                <a:lnTo>
                  <a:pt x="88" y="1960"/>
                </a:lnTo>
                <a:lnTo>
                  <a:pt x="124" y="1808"/>
                </a:lnTo>
                <a:lnTo>
                  <a:pt x="166" y="1662"/>
                </a:lnTo>
                <a:lnTo>
                  <a:pt x="212" y="1524"/>
                </a:lnTo>
                <a:lnTo>
                  <a:pt x="262" y="1394"/>
                </a:lnTo>
                <a:lnTo>
                  <a:pt x="316" y="1270"/>
                </a:lnTo>
                <a:lnTo>
                  <a:pt x="372" y="1154"/>
                </a:lnTo>
                <a:lnTo>
                  <a:pt x="430" y="1044"/>
                </a:lnTo>
                <a:lnTo>
                  <a:pt x="490" y="942"/>
                </a:lnTo>
                <a:lnTo>
                  <a:pt x="550" y="846"/>
                </a:lnTo>
                <a:lnTo>
                  <a:pt x="612" y="758"/>
                </a:lnTo>
                <a:lnTo>
                  <a:pt x="672" y="674"/>
                </a:lnTo>
                <a:lnTo>
                  <a:pt x="734" y="598"/>
                </a:lnTo>
                <a:lnTo>
                  <a:pt x="792" y="528"/>
                </a:lnTo>
                <a:lnTo>
                  <a:pt x="850" y="464"/>
                </a:lnTo>
                <a:lnTo>
                  <a:pt x="906" y="408"/>
                </a:lnTo>
                <a:lnTo>
                  <a:pt x="960" y="356"/>
                </a:lnTo>
                <a:lnTo>
                  <a:pt x="1010" y="310"/>
                </a:lnTo>
                <a:lnTo>
                  <a:pt x="1056" y="270"/>
                </a:lnTo>
                <a:lnTo>
                  <a:pt x="1096" y="236"/>
                </a:lnTo>
                <a:lnTo>
                  <a:pt x="1134" y="208"/>
                </a:lnTo>
                <a:lnTo>
                  <a:pt x="1164" y="184"/>
                </a:lnTo>
                <a:lnTo>
                  <a:pt x="1190" y="166"/>
                </a:lnTo>
                <a:lnTo>
                  <a:pt x="1208" y="154"/>
                </a:lnTo>
                <a:lnTo>
                  <a:pt x="1220" y="146"/>
                </a:lnTo>
                <a:lnTo>
                  <a:pt x="1224" y="144"/>
                </a:lnTo>
                <a:lnTo>
                  <a:pt x="848" y="0"/>
                </a:lnTo>
                <a:lnTo>
                  <a:pt x="1728" y="56"/>
                </a:lnTo>
                <a:lnTo>
                  <a:pt x="1824" y="480"/>
                </a:lnTo>
                <a:lnTo>
                  <a:pt x="1568" y="328"/>
                </a:lnTo>
                <a:lnTo>
                  <a:pt x="1564" y="328"/>
                </a:lnTo>
                <a:lnTo>
                  <a:pt x="1554" y="332"/>
                </a:lnTo>
                <a:lnTo>
                  <a:pt x="1538" y="338"/>
                </a:lnTo>
                <a:lnTo>
                  <a:pt x="1514" y="346"/>
                </a:lnTo>
                <a:lnTo>
                  <a:pt x="1486" y="356"/>
                </a:lnTo>
                <a:lnTo>
                  <a:pt x="1452" y="370"/>
                </a:lnTo>
                <a:lnTo>
                  <a:pt x="1412" y="388"/>
                </a:lnTo>
                <a:lnTo>
                  <a:pt x="1370" y="410"/>
                </a:lnTo>
                <a:lnTo>
                  <a:pt x="1322" y="436"/>
                </a:lnTo>
                <a:lnTo>
                  <a:pt x="1270" y="466"/>
                </a:lnTo>
                <a:lnTo>
                  <a:pt x="1216" y="500"/>
                </a:lnTo>
                <a:lnTo>
                  <a:pt x="1158" y="540"/>
                </a:lnTo>
                <a:lnTo>
                  <a:pt x="1098" y="584"/>
                </a:lnTo>
                <a:lnTo>
                  <a:pt x="1034" y="636"/>
                </a:lnTo>
                <a:lnTo>
                  <a:pt x="970" y="692"/>
                </a:lnTo>
                <a:lnTo>
                  <a:pt x="904" y="756"/>
                </a:lnTo>
                <a:lnTo>
                  <a:pt x="836" y="824"/>
                </a:lnTo>
                <a:lnTo>
                  <a:pt x="770" y="900"/>
                </a:lnTo>
                <a:lnTo>
                  <a:pt x="700" y="984"/>
                </a:lnTo>
                <a:lnTo>
                  <a:pt x="632" y="1076"/>
                </a:lnTo>
                <a:lnTo>
                  <a:pt x="566" y="1174"/>
                </a:lnTo>
                <a:lnTo>
                  <a:pt x="498" y="1280"/>
                </a:lnTo>
                <a:lnTo>
                  <a:pt x="434" y="1394"/>
                </a:lnTo>
                <a:lnTo>
                  <a:pt x="370" y="1518"/>
                </a:lnTo>
                <a:lnTo>
                  <a:pt x="308" y="1650"/>
                </a:lnTo>
                <a:lnTo>
                  <a:pt x="248" y="1792"/>
                </a:lnTo>
                <a:lnTo>
                  <a:pt x="192" y="1944"/>
                </a:lnTo>
                <a:lnTo>
                  <a:pt x="138" y="2104"/>
                </a:lnTo>
                <a:lnTo>
                  <a:pt x="88" y="2274"/>
                </a:lnTo>
                <a:lnTo>
                  <a:pt x="42" y="2456"/>
                </a:lnTo>
                <a:lnTo>
                  <a:pt x="0" y="2648"/>
                </a:lnTo>
                <a:close/>
              </a:path>
            </a:pathLst>
          </a:custGeom>
          <a:gradFill rotWithShape="1">
            <a:gsLst>
              <a:gs pos="0">
                <a:srgbClr val="D11364"/>
              </a:gs>
              <a:gs pos="100000">
                <a:srgbClr val="D11364">
                  <a:gamma/>
                  <a:shade val="46275"/>
                  <a:invGamma/>
                </a:srgbClr>
              </a:gs>
            </a:gsLst>
            <a:lin ang="5400000" scaled="1"/>
          </a:gra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274320" y="449590"/>
            <a:ext cx="46987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高级话题：域模型的迭代</a:t>
            </a:r>
          </a:p>
        </p:txBody>
      </p:sp>
      <p:cxnSp>
        <p:nvCxnSpPr>
          <p:cNvPr id="11" name="直接连接符 10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7" name="组合 16"/>
          <p:cNvGrpSpPr/>
          <p:nvPr/>
        </p:nvGrpSpPr>
        <p:grpSpPr>
          <a:xfrm>
            <a:off x="4973042" y="632935"/>
            <a:ext cx="491490" cy="318085"/>
            <a:chOff x="3017520" y="601990"/>
            <a:chExt cx="491490" cy="414010"/>
          </a:xfrm>
        </p:grpSpPr>
        <p:sp>
          <p:nvSpPr>
            <p:cNvPr id="18" name="燕尾形 17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9" name="燕尾形 18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0" name="燕尾形 19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97307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8"/>
          <p:cNvGrpSpPr/>
          <p:nvPr/>
        </p:nvGrpSpPr>
        <p:grpSpPr>
          <a:xfrm>
            <a:off x="2313610" y="2500306"/>
            <a:ext cx="7564780" cy="2357454"/>
            <a:chOff x="789610" y="2643182"/>
            <a:chExt cx="7564780" cy="3362620"/>
          </a:xfrm>
        </p:grpSpPr>
        <p:sp>
          <p:nvSpPr>
            <p:cNvPr id="5" name="剪去同侧角的矩形 4"/>
            <p:cNvSpPr/>
            <p:nvPr/>
          </p:nvSpPr>
          <p:spPr>
            <a:xfrm>
              <a:off x="4782490" y="2658421"/>
              <a:ext cx="3571900" cy="3347381"/>
            </a:xfrm>
            <a:prstGeom prst="snip2SameRect">
              <a:avLst>
                <a:gd name="adj1" fmla="val 8711"/>
                <a:gd name="adj2" fmla="val 0"/>
              </a:avLst>
            </a:prstGeom>
            <a:noFill/>
            <a:ln>
              <a:solidFill>
                <a:srgbClr val="0070C0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b="1"/>
            </a:p>
          </p:txBody>
        </p:sp>
        <p:sp>
          <p:nvSpPr>
            <p:cNvPr id="6" name="剪去同侧角的矩形 5"/>
            <p:cNvSpPr/>
            <p:nvPr/>
          </p:nvSpPr>
          <p:spPr>
            <a:xfrm>
              <a:off x="789610" y="2658421"/>
              <a:ext cx="3571900" cy="3347381"/>
            </a:xfrm>
            <a:prstGeom prst="snip2SameRect">
              <a:avLst>
                <a:gd name="adj1" fmla="val 8711"/>
                <a:gd name="adj2" fmla="val 0"/>
              </a:avLst>
            </a:prstGeom>
            <a:noFill/>
            <a:ln>
              <a:solidFill>
                <a:srgbClr val="0070C0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b="1"/>
            </a:p>
          </p:txBody>
        </p:sp>
        <p:sp>
          <p:nvSpPr>
            <p:cNvPr id="7" name="内容占位符 2"/>
            <p:cNvSpPr txBox="1">
              <a:spLocks/>
            </p:cNvSpPr>
            <p:nvPr/>
          </p:nvSpPr>
          <p:spPr>
            <a:xfrm>
              <a:off x="801026" y="2643182"/>
              <a:ext cx="3571900" cy="3357586"/>
            </a:xfrm>
            <a:prstGeom prst="rect">
              <a:avLst/>
            </a:prstGeom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txBody>
            <a:bodyPr/>
            <a:lstStyle/>
            <a:p>
              <a:pPr>
                <a:spcBef>
                  <a:spcPct val="20000"/>
                </a:spcBef>
                <a:buFont typeface="Arial" pitchFamily="34" charset="0"/>
                <a:buNone/>
              </a:pPr>
              <a:endParaRPr lang="en-US" altLang="zh-CN" sz="2000" b="1" dirty="0">
                <a:latin typeface="华文宋体" pitchFamily="2" charset="-122"/>
                <a:ea typeface="华文宋体" pitchFamily="2" charset="-122"/>
              </a:endParaRPr>
            </a:p>
            <a:p>
              <a:pPr>
                <a:spcBef>
                  <a:spcPct val="20000"/>
                </a:spcBef>
                <a:buFont typeface="Wingdings" pitchFamily="2" charset="2"/>
                <a:buChar char="l"/>
              </a:pPr>
              <a:r>
                <a:rPr lang="zh-CN" altLang="en-US" sz="2000" b="1" dirty="0">
                  <a:latin typeface="华文宋体" pitchFamily="2" charset="-122"/>
                  <a:ea typeface="华文宋体" pitchFamily="2" charset="-122"/>
                </a:rPr>
                <a:t>分析模型</a:t>
              </a:r>
              <a:endParaRPr lang="en-US" altLang="zh-CN" sz="2000" b="1" dirty="0">
                <a:latin typeface="华文宋体" pitchFamily="2" charset="-122"/>
                <a:ea typeface="华文宋体" pitchFamily="2" charset="-122"/>
              </a:endParaRPr>
            </a:p>
            <a:p>
              <a:pPr>
                <a:spcBef>
                  <a:spcPct val="20000"/>
                </a:spcBef>
                <a:buFont typeface="Wingdings" pitchFamily="2" charset="2"/>
                <a:buChar char="l"/>
              </a:pPr>
              <a:r>
                <a:rPr lang="zh-CN" altLang="en-US" sz="2000" b="1" dirty="0">
                  <a:latin typeface="华文宋体" pitchFamily="2" charset="-122"/>
                  <a:ea typeface="华文宋体" pitchFamily="2" charset="-122"/>
                </a:rPr>
                <a:t>系统分析员、用户认识现实业务的工具</a:t>
              </a:r>
              <a:endParaRPr lang="en-US" altLang="zh-CN" sz="2000" b="1" dirty="0">
                <a:latin typeface="华文宋体" pitchFamily="2" charset="-122"/>
                <a:ea typeface="华文宋体" pitchFamily="2" charset="-122"/>
              </a:endParaRPr>
            </a:p>
            <a:p>
              <a:pPr>
                <a:spcBef>
                  <a:spcPct val="20000"/>
                </a:spcBef>
                <a:buFont typeface="Wingdings" pitchFamily="2" charset="2"/>
                <a:buChar char="l"/>
              </a:pPr>
              <a:r>
                <a:rPr lang="zh-CN" altLang="en-US" sz="2000" b="1" dirty="0">
                  <a:latin typeface="华文宋体" pitchFamily="2" charset="-122"/>
                  <a:ea typeface="华文宋体" pitchFamily="2" charset="-122"/>
                </a:rPr>
                <a:t>描述业务实体及相互之间的关系</a:t>
              </a:r>
              <a:endParaRPr lang="en-US" altLang="zh-CN" sz="2000" b="1" dirty="0">
                <a:latin typeface="华文宋体" pitchFamily="2" charset="-122"/>
                <a:ea typeface="华文宋体" pitchFamily="2" charset="-122"/>
              </a:endParaRPr>
            </a:p>
            <a:p>
              <a:pPr>
                <a:spcBef>
                  <a:spcPct val="20000"/>
                </a:spcBef>
              </a:pPr>
              <a:endParaRPr lang="en-US" altLang="zh-CN" sz="2000" b="1" dirty="0">
                <a:latin typeface="华文宋体" pitchFamily="2" charset="-122"/>
                <a:ea typeface="华文宋体" pitchFamily="2" charset="-122"/>
              </a:endParaRPr>
            </a:p>
            <a:p>
              <a:pPr>
                <a:spcBef>
                  <a:spcPct val="20000"/>
                </a:spcBef>
                <a:buFont typeface="Arial" pitchFamily="34" charset="0"/>
                <a:buChar char="•"/>
              </a:pPr>
              <a:endParaRPr lang="zh-CN" altLang="en-US" sz="2000" b="1" dirty="0">
                <a:latin typeface="华文宋体" pitchFamily="2" charset="-122"/>
                <a:ea typeface="华文宋体" pitchFamily="2" charset="-122"/>
              </a:endParaRPr>
            </a:p>
          </p:txBody>
        </p:sp>
        <p:sp>
          <p:nvSpPr>
            <p:cNvPr id="8" name="内容占位符 2"/>
            <p:cNvSpPr txBox="1">
              <a:spLocks/>
            </p:cNvSpPr>
            <p:nvPr/>
          </p:nvSpPr>
          <p:spPr>
            <a:xfrm>
              <a:off x="4763426" y="2643182"/>
              <a:ext cx="3571900" cy="3357586"/>
            </a:xfrm>
            <a:prstGeom prst="rect">
              <a:avLst/>
            </a:prstGeom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txBody>
            <a:bodyPr/>
            <a:lstStyle/>
            <a:p>
              <a:pPr algn="ctr">
                <a:spcBef>
                  <a:spcPct val="20000"/>
                </a:spcBef>
                <a:buFont typeface="Arial" pitchFamily="34" charset="0"/>
                <a:buNone/>
              </a:pPr>
              <a:endParaRPr lang="en-US" altLang="zh-CN" sz="2000" b="1" dirty="0">
                <a:latin typeface="华文宋体" pitchFamily="2" charset="-122"/>
                <a:ea typeface="华文宋体" pitchFamily="2" charset="-122"/>
              </a:endParaRPr>
            </a:p>
            <a:p>
              <a:pPr>
                <a:spcBef>
                  <a:spcPct val="20000"/>
                </a:spcBef>
                <a:buFont typeface="Wingdings" pitchFamily="2" charset="2"/>
                <a:buChar char="l"/>
              </a:pPr>
              <a:r>
                <a:rPr lang="zh-CN" altLang="en-US" sz="2000" b="1" dirty="0">
                  <a:latin typeface="华文宋体" pitchFamily="2" charset="-122"/>
                  <a:ea typeface="华文宋体" pitchFamily="2" charset="-122"/>
                </a:rPr>
                <a:t>系统设计、实现的一部分</a:t>
              </a:r>
              <a:endParaRPr lang="en-US" altLang="zh-CN" sz="2000" b="1" dirty="0">
                <a:latin typeface="华文宋体" pitchFamily="2" charset="-122"/>
                <a:ea typeface="华文宋体" pitchFamily="2" charset="-122"/>
              </a:endParaRPr>
            </a:p>
            <a:p>
              <a:pPr>
                <a:spcBef>
                  <a:spcPct val="20000"/>
                </a:spcBef>
                <a:buFont typeface="Wingdings" pitchFamily="2" charset="2"/>
                <a:buChar char="l"/>
              </a:pPr>
              <a:r>
                <a:rPr lang="zh-CN" altLang="en-US" sz="2000" b="1" dirty="0">
                  <a:latin typeface="华文宋体" pitchFamily="2" charset="-122"/>
                  <a:ea typeface="华文宋体" pitchFamily="2" charset="-122"/>
                </a:rPr>
                <a:t>描述的是对用户需求在数据结构上的实现</a:t>
              </a:r>
            </a:p>
          </p:txBody>
        </p:sp>
      </p:grpSp>
      <p:sp>
        <p:nvSpPr>
          <p:cNvPr id="10" name="矩形 9"/>
          <p:cNvSpPr/>
          <p:nvPr/>
        </p:nvSpPr>
        <p:spPr>
          <a:xfrm>
            <a:off x="2809852" y="5214950"/>
            <a:ext cx="6643734" cy="707886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zh-CN" altLang="en-US" sz="20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领域模型设计期间不用考虑数据的存放问题，只考虑业务描述中涉及的实体以及实体之间的关系。 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274320" y="449590"/>
            <a:ext cx="54216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高级话题：域模型≠数据模型</a:t>
            </a:r>
          </a:p>
        </p:txBody>
      </p:sp>
      <p:cxnSp>
        <p:nvCxnSpPr>
          <p:cNvPr id="12" name="直接连接符 11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5695997" y="632755"/>
            <a:ext cx="491490" cy="318085"/>
            <a:chOff x="3017520" y="601990"/>
            <a:chExt cx="491490" cy="414010"/>
          </a:xfrm>
        </p:grpSpPr>
        <p:sp>
          <p:nvSpPr>
            <p:cNvPr id="19" name="燕尾形 18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0" name="燕尾形 19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1" name="燕尾形 20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3515110" y="1969134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域模型</a:t>
            </a:r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7538442" y="1969134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数据模型</a:t>
            </a:r>
          </a:p>
        </p:txBody>
      </p:sp>
    </p:spTree>
    <p:extLst>
      <p:ext uri="{BB962C8B-B14F-4D97-AF65-F5344CB8AC3E}">
        <p14:creationId xmlns:p14="http://schemas.microsoft.com/office/powerpoint/2010/main" val="5947585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3"/>
          <p:cNvSpPr>
            <a:spLocks noChangeArrowheads="1"/>
          </p:cNvSpPr>
          <p:nvPr/>
        </p:nvSpPr>
        <p:spPr bwMode="gray">
          <a:xfrm rot="17973186">
            <a:off x="6178517" y="2801937"/>
            <a:ext cx="730250" cy="266700"/>
          </a:xfrm>
          <a:prstGeom prst="rightArrow">
            <a:avLst>
              <a:gd name="adj1" fmla="val 35167"/>
              <a:gd name="adj2" fmla="val 110880"/>
            </a:avLst>
          </a:prstGeom>
          <a:gradFill rotWithShape="1">
            <a:gsLst>
              <a:gs pos="0">
                <a:srgbClr val="5F5F5F">
                  <a:gamma/>
                  <a:shade val="63529"/>
                  <a:invGamma/>
                  <a:alpha val="0"/>
                </a:srgbClr>
              </a:gs>
              <a:gs pos="100000">
                <a:srgbClr val="5F5F5F"/>
              </a:gs>
            </a:gsLst>
            <a:lin ang="0" scaled="1"/>
          </a:gradFill>
          <a:ln w="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" name="AutoShape 4"/>
          <p:cNvSpPr>
            <a:spLocks noChangeArrowheads="1"/>
          </p:cNvSpPr>
          <p:nvPr/>
        </p:nvSpPr>
        <p:spPr bwMode="gray">
          <a:xfrm rot="3465783">
            <a:off x="6179311" y="4793456"/>
            <a:ext cx="728662" cy="266700"/>
          </a:xfrm>
          <a:prstGeom prst="rightArrow">
            <a:avLst>
              <a:gd name="adj1" fmla="val 35167"/>
              <a:gd name="adj2" fmla="val 110639"/>
            </a:avLst>
          </a:prstGeom>
          <a:gradFill rotWithShape="1">
            <a:gsLst>
              <a:gs pos="0">
                <a:srgbClr val="5F5F5F">
                  <a:gamma/>
                  <a:shade val="63529"/>
                  <a:invGamma/>
                  <a:alpha val="0"/>
                </a:srgbClr>
              </a:gs>
              <a:gs pos="100000">
                <a:srgbClr val="5F5F5F"/>
              </a:gs>
            </a:gsLst>
            <a:lin ang="0" scaled="1"/>
          </a:gradFill>
          <a:ln w="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" name="AutoShape 5"/>
          <p:cNvSpPr>
            <a:spLocks noChangeArrowheads="1"/>
          </p:cNvSpPr>
          <p:nvPr/>
        </p:nvSpPr>
        <p:spPr bwMode="gray">
          <a:xfrm rot="14369022">
            <a:off x="5057742" y="2873375"/>
            <a:ext cx="728662" cy="265112"/>
          </a:xfrm>
          <a:prstGeom prst="rightArrow">
            <a:avLst>
              <a:gd name="adj1" fmla="val 35167"/>
              <a:gd name="adj2" fmla="val 111302"/>
            </a:avLst>
          </a:prstGeom>
          <a:gradFill rotWithShape="1">
            <a:gsLst>
              <a:gs pos="0">
                <a:srgbClr val="5F5F5F">
                  <a:gamma/>
                  <a:shade val="63529"/>
                  <a:invGamma/>
                  <a:alpha val="0"/>
                </a:srgbClr>
              </a:gs>
              <a:gs pos="100000">
                <a:srgbClr val="5F5F5F"/>
              </a:gs>
            </a:gsLst>
            <a:lin ang="0" scaled="1"/>
          </a:gradFill>
          <a:ln w="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" name="AutoShape 6"/>
          <p:cNvSpPr>
            <a:spLocks noChangeArrowheads="1"/>
          </p:cNvSpPr>
          <p:nvPr/>
        </p:nvSpPr>
        <p:spPr bwMode="gray">
          <a:xfrm rot="7535209">
            <a:off x="5022817" y="4764088"/>
            <a:ext cx="728663" cy="265112"/>
          </a:xfrm>
          <a:prstGeom prst="rightArrow">
            <a:avLst>
              <a:gd name="adj1" fmla="val 35167"/>
              <a:gd name="adj2" fmla="val 111302"/>
            </a:avLst>
          </a:prstGeom>
          <a:gradFill rotWithShape="1">
            <a:gsLst>
              <a:gs pos="0">
                <a:srgbClr val="5F5F5F">
                  <a:gamma/>
                  <a:shade val="63529"/>
                  <a:invGamma/>
                  <a:alpha val="0"/>
                </a:srgbClr>
              </a:gs>
              <a:gs pos="100000">
                <a:srgbClr val="5F5F5F"/>
              </a:gs>
            </a:gsLst>
            <a:lin ang="0" scaled="1"/>
          </a:gradFill>
          <a:ln w="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gray">
          <a:xfrm>
            <a:off x="6711917" y="3840162"/>
            <a:ext cx="728662" cy="266700"/>
          </a:xfrm>
          <a:prstGeom prst="rightArrow">
            <a:avLst>
              <a:gd name="adj1" fmla="val 35167"/>
              <a:gd name="adj2" fmla="val 110639"/>
            </a:avLst>
          </a:prstGeom>
          <a:gradFill rotWithShape="1">
            <a:gsLst>
              <a:gs pos="0">
                <a:srgbClr val="5F5F5F">
                  <a:gamma/>
                  <a:shade val="63529"/>
                  <a:invGamma/>
                  <a:alpha val="0"/>
                </a:srgbClr>
              </a:gs>
              <a:gs pos="100000">
                <a:srgbClr val="5F5F5F"/>
              </a:gs>
            </a:gsLst>
            <a:lin ang="0" scaled="1"/>
          </a:gradFill>
          <a:ln w="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" name="AutoShape 8"/>
          <p:cNvSpPr>
            <a:spLocks noChangeArrowheads="1"/>
          </p:cNvSpPr>
          <p:nvPr/>
        </p:nvSpPr>
        <p:spPr bwMode="gray">
          <a:xfrm rot="10800000">
            <a:off x="4494179" y="3835400"/>
            <a:ext cx="795338" cy="265112"/>
          </a:xfrm>
          <a:prstGeom prst="rightArrow">
            <a:avLst>
              <a:gd name="adj1" fmla="val 35167"/>
              <a:gd name="adj2" fmla="val 121486"/>
            </a:avLst>
          </a:prstGeom>
          <a:gradFill rotWithShape="1">
            <a:gsLst>
              <a:gs pos="0">
                <a:srgbClr val="5F5F5F">
                  <a:gamma/>
                  <a:shade val="63529"/>
                  <a:invGamma/>
                  <a:alpha val="0"/>
                </a:srgbClr>
              </a:gs>
              <a:gs pos="100000">
                <a:srgbClr val="5F5F5F"/>
              </a:gs>
            </a:gsLst>
            <a:lin ang="0" scaled="1"/>
          </a:gradFill>
          <a:ln w="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" name="Oval 9"/>
          <p:cNvSpPr>
            <a:spLocks noChangeArrowheads="1"/>
          </p:cNvSpPr>
          <p:nvPr/>
        </p:nvSpPr>
        <p:spPr bwMode="gray">
          <a:xfrm>
            <a:off x="4260818" y="3676531"/>
            <a:ext cx="3444875" cy="519351"/>
          </a:xfrm>
          <a:prstGeom prst="ellipse">
            <a:avLst/>
          </a:prstGeom>
          <a:noFill/>
          <a:ln w="38100" algn="ctr">
            <a:solidFill>
              <a:srgbClr val="5F5F5F"/>
            </a:solidFill>
            <a:round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grpSp>
        <p:nvGrpSpPr>
          <p:cNvPr id="11" name="Group 10"/>
          <p:cNvGrpSpPr>
            <a:grpSpLocks/>
          </p:cNvGrpSpPr>
          <p:nvPr/>
        </p:nvGrpSpPr>
        <p:grpSpPr bwMode="auto">
          <a:xfrm>
            <a:off x="4946619" y="3205459"/>
            <a:ext cx="1860524" cy="1505632"/>
            <a:chOff x="2238" y="1929"/>
            <a:chExt cx="1273" cy="1031"/>
          </a:xfrm>
        </p:grpSpPr>
        <p:sp>
          <p:nvSpPr>
            <p:cNvPr id="12" name="Oval 11"/>
            <p:cNvSpPr>
              <a:spLocks noChangeArrowheads="1"/>
            </p:cNvSpPr>
            <p:nvPr/>
          </p:nvSpPr>
          <p:spPr bwMode="gray">
            <a:xfrm>
              <a:off x="2238" y="2272"/>
              <a:ext cx="178" cy="356"/>
            </a:xfrm>
            <a:prstGeom prst="ellipse">
              <a:avLst/>
            </a:prstGeom>
            <a:gradFill rotWithShape="1">
              <a:gsLst>
                <a:gs pos="0">
                  <a:srgbClr val="0099CC">
                    <a:gamma/>
                    <a:tint val="42353"/>
                    <a:invGamma/>
                  </a:srgbClr>
                </a:gs>
                <a:gs pos="50000">
                  <a:srgbClr val="0099CC"/>
                </a:gs>
                <a:gs pos="100000">
                  <a:srgbClr val="0099CC">
                    <a:gamma/>
                    <a:tint val="42353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3" name="Oval 12"/>
            <p:cNvSpPr>
              <a:spLocks noChangeArrowheads="1"/>
            </p:cNvSpPr>
            <p:nvPr/>
          </p:nvSpPr>
          <p:spPr bwMode="gray">
            <a:xfrm>
              <a:off x="2327" y="2272"/>
              <a:ext cx="1183" cy="356"/>
            </a:xfrm>
            <a:prstGeom prst="ellipse">
              <a:avLst/>
            </a:prstGeom>
            <a:gradFill rotWithShape="1">
              <a:gsLst>
                <a:gs pos="0">
                  <a:srgbClr val="0099CC">
                    <a:gamma/>
                    <a:shade val="54118"/>
                    <a:invGamma/>
                  </a:srgbClr>
                </a:gs>
                <a:gs pos="50000">
                  <a:srgbClr val="0099CC"/>
                </a:gs>
                <a:gs pos="100000">
                  <a:srgbClr val="0099CC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4" name="Oval 13"/>
            <p:cNvSpPr>
              <a:spLocks noChangeArrowheads="1"/>
            </p:cNvSpPr>
            <p:nvPr/>
          </p:nvSpPr>
          <p:spPr bwMode="gray">
            <a:xfrm>
              <a:off x="2328" y="2274"/>
              <a:ext cx="1183" cy="356"/>
            </a:xfrm>
            <a:prstGeom prst="ellipse">
              <a:avLst/>
            </a:prstGeom>
            <a:gradFill rotWithShape="1">
              <a:gsLst>
                <a:gs pos="0">
                  <a:srgbClr val="0099CC">
                    <a:gamma/>
                    <a:shade val="63529"/>
                    <a:invGamma/>
                  </a:srgbClr>
                </a:gs>
                <a:gs pos="100000">
                  <a:srgbClr val="0099CC">
                    <a:alpha val="0"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5" name="Oval 14"/>
            <p:cNvSpPr>
              <a:spLocks noChangeArrowheads="1"/>
            </p:cNvSpPr>
            <p:nvPr/>
          </p:nvSpPr>
          <p:spPr bwMode="gray">
            <a:xfrm>
              <a:off x="2391" y="2272"/>
              <a:ext cx="1065" cy="356"/>
            </a:xfrm>
            <a:prstGeom prst="ellipse">
              <a:avLst/>
            </a:prstGeom>
            <a:solidFill>
              <a:srgbClr val="333333"/>
            </a:soli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grpSp>
          <p:nvGrpSpPr>
            <p:cNvPr id="16" name="Group 15"/>
            <p:cNvGrpSpPr>
              <a:grpSpLocks/>
            </p:cNvGrpSpPr>
            <p:nvPr/>
          </p:nvGrpSpPr>
          <p:grpSpPr bwMode="auto">
            <a:xfrm>
              <a:off x="2410" y="1929"/>
              <a:ext cx="1031" cy="1031"/>
              <a:chOff x="4166" y="1706"/>
              <a:chExt cx="1252" cy="1252"/>
            </a:xfrm>
          </p:grpSpPr>
          <p:sp>
            <p:nvSpPr>
              <p:cNvPr id="18" name="Oval 16"/>
              <p:cNvSpPr>
                <a:spLocks noChangeArrowheads="1"/>
              </p:cNvSpPr>
              <p:nvPr/>
            </p:nvSpPr>
            <p:spPr bwMode="gray">
              <a:xfrm>
                <a:off x="4166" y="1706"/>
                <a:ext cx="1252" cy="1252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shade val="46275"/>
                      <a:invGamma/>
                    </a:srgbClr>
                  </a:gs>
                  <a:gs pos="100000">
                    <a:srgbClr val="D6E1E2"/>
                  </a:gs>
                </a:gsLst>
                <a:lin ang="5400000" scaled="1"/>
              </a:gra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vert="eaVert" wrap="none" anchor="ctr"/>
              <a:lstStyle/>
              <a:p>
                <a:endParaRPr lang="zh-CN" altLang="en-US"/>
              </a:p>
            </p:txBody>
          </p:sp>
          <p:sp>
            <p:nvSpPr>
              <p:cNvPr id="19" name="Oval 17"/>
              <p:cNvSpPr>
                <a:spLocks noChangeArrowheads="1"/>
              </p:cNvSpPr>
              <p:nvPr/>
            </p:nvSpPr>
            <p:spPr bwMode="gray">
              <a:xfrm>
                <a:off x="4182" y="1713"/>
                <a:ext cx="1222" cy="1221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alpha val="0"/>
                    </a:srgbClr>
                  </a:gs>
                  <a:gs pos="100000">
                    <a:srgbClr val="D6E1E2">
                      <a:gamma/>
                      <a:tint val="34902"/>
                      <a:invGamma/>
                    </a:srgbClr>
                  </a:gs>
                </a:gsLst>
                <a:lin ang="5400000" scaled="1"/>
              </a:gra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vert="eaVert" wrap="none" anchor="ctr"/>
              <a:lstStyle/>
              <a:p>
                <a:endParaRPr lang="zh-CN" altLang="en-US"/>
              </a:p>
            </p:txBody>
          </p:sp>
          <p:sp>
            <p:nvSpPr>
              <p:cNvPr id="20" name="Oval 18"/>
              <p:cNvSpPr>
                <a:spLocks noChangeArrowheads="1"/>
              </p:cNvSpPr>
              <p:nvPr/>
            </p:nvSpPr>
            <p:spPr bwMode="gray">
              <a:xfrm>
                <a:off x="4195" y="1725"/>
                <a:ext cx="1162" cy="1141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shade val="79216"/>
                      <a:invGamma/>
                    </a:srgbClr>
                  </a:gs>
                  <a:gs pos="100000">
                    <a:srgbClr val="D6E1E2">
                      <a:alpha val="48000"/>
                    </a:srgbClr>
                  </a:gs>
                </a:gsLst>
                <a:lin ang="5400000" scaled="1"/>
              </a:gra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vert="eaVert" wrap="none" anchor="ctr"/>
              <a:lstStyle/>
              <a:p>
                <a:endParaRPr lang="zh-CN" altLang="en-US"/>
              </a:p>
            </p:txBody>
          </p:sp>
          <p:sp>
            <p:nvSpPr>
              <p:cNvPr id="21" name="Oval 19"/>
              <p:cNvSpPr>
                <a:spLocks noChangeArrowheads="1"/>
              </p:cNvSpPr>
              <p:nvPr/>
            </p:nvSpPr>
            <p:spPr bwMode="gray">
              <a:xfrm>
                <a:off x="4263" y="1757"/>
                <a:ext cx="1033" cy="926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tint val="0"/>
                      <a:invGamma/>
                    </a:srgbClr>
                  </a:gs>
                  <a:gs pos="100000">
                    <a:srgbClr val="D6E1E2">
                      <a:alpha val="38000"/>
                    </a:srgbClr>
                  </a:gs>
                </a:gsLst>
                <a:lin ang="5400000" scaled="1"/>
              </a:gra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vert="eaVert"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17" name="Text Box 20"/>
            <p:cNvSpPr txBox="1">
              <a:spLocks noChangeArrowheads="1"/>
            </p:cNvSpPr>
            <p:nvPr/>
          </p:nvSpPr>
          <p:spPr bwMode="gray">
            <a:xfrm>
              <a:off x="2438" y="2099"/>
              <a:ext cx="929" cy="822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 eaLnBrk="0" hangingPunct="0"/>
              <a:r>
                <a:rPr lang="zh-CN" altLang="en-US" sz="2400" b="1" dirty="0">
                  <a:latin typeface="微软雅黑" pitchFamily="34" charset="-122"/>
                  <a:ea typeface="微软雅黑" pitchFamily="34" charset="-122"/>
                </a:rPr>
                <a:t>域建模的重要原则</a:t>
              </a:r>
              <a:endParaRPr lang="en-US" altLang="zh-CN" sz="2400" b="1" dirty="0">
                <a:solidFill>
                  <a:srgbClr val="080808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22" name="AutoShape 21"/>
          <p:cNvSpPr>
            <a:spLocks noChangeArrowheads="1"/>
          </p:cNvSpPr>
          <p:nvPr/>
        </p:nvSpPr>
        <p:spPr bwMode="gray">
          <a:xfrm>
            <a:off x="7453290" y="3668714"/>
            <a:ext cx="3071866" cy="760419"/>
          </a:xfrm>
          <a:prstGeom prst="roundRect">
            <a:avLst>
              <a:gd name="adj" fmla="val 16667"/>
            </a:avLst>
          </a:prstGeom>
          <a:gradFill flip="none" rotWithShape="1">
            <a:gsLst>
              <a:gs pos="0">
                <a:srgbClr val="0070C0">
                  <a:tint val="66000"/>
                  <a:satMod val="160000"/>
                </a:srgbClr>
              </a:gs>
              <a:gs pos="50000">
                <a:srgbClr val="0070C0">
                  <a:tint val="44500"/>
                  <a:satMod val="160000"/>
                </a:srgbClr>
              </a:gs>
              <a:gs pos="100000">
                <a:srgbClr val="0070C0">
                  <a:tint val="23500"/>
                  <a:satMod val="160000"/>
                </a:srgbClr>
              </a:gs>
            </a:gsLst>
            <a:lin ang="2700000" scaled="1"/>
            <a:tileRect/>
          </a:gradFill>
          <a:ln w="28575">
            <a:solidFill>
              <a:srgbClr val="FEFEFE"/>
            </a:solidFill>
            <a:round/>
            <a:headEnd/>
            <a:tailEnd/>
          </a:ln>
          <a:effectLst>
            <a:outerShdw dist="107763" dir="2700000" algn="ctr" rotWithShape="0">
              <a:srgbClr val="000000">
                <a:alpha val="50000"/>
              </a:srgbClr>
            </a:outerShdw>
          </a:effectLst>
        </p:spPr>
        <p:txBody>
          <a:bodyPr wrap="none" anchor="ctr"/>
          <a:lstStyle/>
          <a:p>
            <a:pPr eaLnBrk="0" hangingPunct="0"/>
            <a:r>
              <a:rPr lang="en-US" altLang="zh-CN" sz="2000" b="1" dirty="0">
                <a:latin typeface="微软雅黑" pitchFamily="34" charset="-122"/>
                <a:ea typeface="微软雅黑" pitchFamily="34" charset="-122"/>
              </a:rPr>
              <a:t>3.</a:t>
            </a:r>
            <a:r>
              <a:rPr lang="zh-CN" altLang="en-US" sz="2000" b="1" dirty="0">
                <a:latin typeface="微软雅黑" pitchFamily="34" charset="-122"/>
                <a:ea typeface="微软雅黑" pitchFamily="34" charset="-122"/>
              </a:rPr>
              <a:t>在用例分析前做域建模，</a:t>
            </a:r>
            <a:endParaRPr lang="en-US" altLang="zh-CN" sz="2000" b="1" dirty="0">
              <a:latin typeface="微软雅黑" pitchFamily="34" charset="-122"/>
              <a:ea typeface="微软雅黑" pitchFamily="34" charset="-122"/>
            </a:endParaRPr>
          </a:p>
          <a:p>
            <a:pPr eaLnBrk="0" hangingPunct="0"/>
            <a:r>
              <a:rPr lang="zh-CN" altLang="en-US" sz="2000" b="1" dirty="0">
                <a:latin typeface="微软雅黑" pitchFamily="34" charset="-122"/>
                <a:ea typeface="微软雅黑" pitchFamily="34" charset="-122"/>
              </a:rPr>
              <a:t>以避免命名混淆</a:t>
            </a:r>
            <a:endParaRPr lang="en-US" altLang="zh-CN" sz="20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3" name="AutoShape 22"/>
          <p:cNvSpPr>
            <a:spLocks noChangeArrowheads="1"/>
          </p:cNvSpPr>
          <p:nvPr/>
        </p:nvSpPr>
        <p:spPr bwMode="gray">
          <a:xfrm>
            <a:off x="1809688" y="2168515"/>
            <a:ext cx="3278216" cy="731834"/>
          </a:xfrm>
          <a:prstGeom prst="roundRect">
            <a:avLst>
              <a:gd name="adj" fmla="val 16667"/>
            </a:avLst>
          </a:prstGeom>
          <a:gradFill flip="none" rotWithShape="1">
            <a:gsLst>
              <a:gs pos="0">
                <a:srgbClr val="C00000">
                  <a:tint val="66000"/>
                  <a:satMod val="160000"/>
                </a:srgbClr>
              </a:gs>
              <a:gs pos="50000">
                <a:srgbClr val="C00000">
                  <a:tint val="44500"/>
                  <a:satMod val="160000"/>
                </a:srgbClr>
              </a:gs>
              <a:gs pos="100000">
                <a:srgbClr val="C00000">
                  <a:tint val="23500"/>
                  <a:satMod val="160000"/>
                </a:srgbClr>
              </a:gs>
            </a:gsLst>
            <a:lin ang="5400000" scaled="1"/>
            <a:tileRect/>
          </a:gradFill>
          <a:ln w="28575">
            <a:solidFill>
              <a:srgbClr val="FEFEFE"/>
            </a:solidFill>
            <a:round/>
            <a:headEnd/>
            <a:tailEnd/>
          </a:ln>
          <a:effectLst>
            <a:outerShdw dist="107763" dir="2700000" algn="ctr" rotWithShape="0">
              <a:srgbClr val="000000">
                <a:alpha val="50000"/>
              </a:srgbClr>
            </a:outerShdw>
          </a:effectLst>
        </p:spPr>
        <p:txBody>
          <a:bodyPr wrap="none" anchor="ctr"/>
          <a:lstStyle/>
          <a:p>
            <a:pPr eaLnBrk="0" hangingPunct="0"/>
            <a:r>
              <a:rPr lang="en-US" altLang="zh-CN" sz="2000" b="1" dirty="0">
                <a:latin typeface="微软雅黑" pitchFamily="34" charset="-122"/>
                <a:ea typeface="微软雅黑" pitchFamily="34" charset="-122"/>
              </a:rPr>
              <a:t>1.</a:t>
            </a:r>
            <a:r>
              <a:rPr lang="zh-CN" altLang="en-US" sz="2000" b="1" dirty="0">
                <a:latin typeface="微软雅黑" pitchFamily="34" charset="-122"/>
                <a:ea typeface="微软雅黑" pitchFamily="34" charset="-122"/>
              </a:rPr>
              <a:t>不要花费太多的时间</a:t>
            </a:r>
            <a:endParaRPr lang="en-US" altLang="zh-CN" sz="2000" b="1" dirty="0">
              <a:latin typeface="微软雅黑" pitchFamily="34" charset="-122"/>
              <a:ea typeface="微软雅黑" pitchFamily="34" charset="-122"/>
            </a:endParaRPr>
          </a:p>
          <a:p>
            <a:pPr eaLnBrk="0" hangingPunct="0"/>
            <a:r>
              <a:rPr lang="zh-CN" altLang="en-US" sz="2000" b="1" dirty="0">
                <a:latin typeface="微软雅黑" pitchFamily="34" charset="-122"/>
                <a:ea typeface="微软雅黑" pitchFamily="34" charset="-122"/>
              </a:rPr>
              <a:t>纠缠在最初的域建模工作上</a:t>
            </a:r>
            <a:endParaRPr lang="en-US" altLang="zh-CN" sz="20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4" name="AutoShape 23"/>
          <p:cNvSpPr>
            <a:spLocks noChangeArrowheads="1"/>
          </p:cNvSpPr>
          <p:nvPr/>
        </p:nvSpPr>
        <p:spPr bwMode="gray">
          <a:xfrm>
            <a:off x="6738910" y="5240350"/>
            <a:ext cx="2857520" cy="712803"/>
          </a:xfrm>
          <a:prstGeom prst="roundRect">
            <a:avLst>
              <a:gd name="adj" fmla="val 16667"/>
            </a:avLst>
          </a:prstGeom>
          <a:gradFill flip="none" rotWithShape="1">
            <a:gsLst>
              <a:gs pos="0">
                <a:srgbClr val="FFC000">
                  <a:tint val="66000"/>
                  <a:satMod val="160000"/>
                </a:srgbClr>
              </a:gs>
              <a:gs pos="50000">
                <a:srgbClr val="FFC000">
                  <a:tint val="44500"/>
                  <a:satMod val="160000"/>
                </a:srgbClr>
              </a:gs>
              <a:gs pos="100000">
                <a:srgbClr val="FFC000">
                  <a:tint val="23500"/>
                  <a:satMod val="160000"/>
                </a:srgbClr>
              </a:gs>
            </a:gsLst>
            <a:lin ang="2700000" scaled="1"/>
            <a:tileRect/>
          </a:gradFill>
          <a:ln w="28575">
            <a:solidFill>
              <a:srgbClr val="FEFEFE"/>
            </a:solidFill>
            <a:round/>
            <a:headEnd/>
            <a:tailEnd/>
          </a:ln>
          <a:effectLst>
            <a:outerShdw dist="107763" dir="2700000" algn="ctr" rotWithShape="0">
              <a:srgbClr val="000000">
                <a:alpha val="50000"/>
              </a:srgbClr>
            </a:outerShdw>
          </a:effectLst>
        </p:spPr>
        <p:txBody>
          <a:bodyPr wrap="none" anchor="ctr"/>
          <a:lstStyle/>
          <a:p>
            <a:pPr eaLnBrk="0" hangingPunct="0"/>
            <a:r>
              <a:rPr lang="en-US" altLang="zh-CN" sz="2000" b="1" dirty="0">
                <a:latin typeface="微软雅黑" pitchFamily="34" charset="-122"/>
                <a:ea typeface="微软雅黑" pitchFamily="34" charset="-122"/>
              </a:rPr>
              <a:t>5.</a:t>
            </a:r>
            <a:r>
              <a:rPr lang="zh-CN" altLang="en-US" sz="2000" b="1" dirty="0">
                <a:latin typeface="微软雅黑" pitchFamily="34" charset="-122"/>
                <a:ea typeface="微软雅黑" pitchFamily="34" charset="-122"/>
              </a:rPr>
              <a:t>不要把与界面相关的</a:t>
            </a:r>
            <a:endParaRPr lang="en-US" altLang="zh-CN" sz="2000" b="1" dirty="0">
              <a:latin typeface="微软雅黑" pitchFamily="34" charset="-122"/>
              <a:ea typeface="微软雅黑" pitchFamily="34" charset="-122"/>
            </a:endParaRPr>
          </a:p>
          <a:p>
            <a:pPr eaLnBrk="0" hangingPunct="0"/>
            <a:r>
              <a:rPr lang="zh-CN" altLang="en-US" sz="2000" b="1" dirty="0">
                <a:latin typeface="微软雅黑" pitchFamily="34" charset="-122"/>
                <a:ea typeface="微软雅黑" pitchFamily="34" charset="-122"/>
              </a:rPr>
              <a:t>类加入域模型中</a:t>
            </a:r>
            <a:endParaRPr lang="en-US" altLang="zh-CN" sz="20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5" name="AutoShape 24"/>
          <p:cNvSpPr>
            <a:spLocks noChangeArrowheads="1"/>
          </p:cNvSpPr>
          <p:nvPr/>
        </p:nvSpPr>
        <p:spPr bwMode="gray">
          <a:xfrm>
            <a:off x="1827204" y="5168912"/>
            <a:ext cx="3411541" cy="1046171"/>
          </a:xfrm>
          <a:prstGeom prst="roundRect">
            <a:avLst>
              <a:gd name="adj" fmla="val 16667"/>
            </a:avLst>
          </a:prstGeom>
          <a:gradFill flip="none" rotWithShape="1">
            <a:gsLst>
              <a:gs pos="0">
                <a:srgbClr val="7030A0">
                  <a:tint val="66000"/>
                  <a:satMod val="160000"/>
                </a:srgbClr>
              </a:gs>
              <a:gs pos="50000">
                <a:srgbClr val="7030A0">
                  <a:tint val="44500"/>
                  <a:satMod val="160000"/>
                </a:srgbClr>
              </a:gs>
              <a:gs pos="100000">
                <a:srgbClr val="7030A0">
                  <a:tint val="23500"/>
                  <a:satMod val="160000"/>
                </a:srgbClr>
              </a:gs>
            </a:gsLst>
            <a:lin ang="2700000" scaled="1"/>
            <a:tileRect/>
          </a:gradFill>
          <a:ln w="28575">
            <a:solidFill>
              <a:srgbClr val="FEFEFE"/>
            </a:solidFill>
            <a:round/>
            <a:headEnd/>
            <a:tailEnd/>
          </a:ln>
          <a:effectLst>
            <a:outerShdw dist="107763" dir="2700000" algn="ctr" rotWithShape="0">
              <a:srgbClr val="000000">
                <a:alpha val="50000"/>
              </a:srgbClr>
            </a:outerShdw>
          </a:effectLst>
        </p:spPr>
        <p:txBody>
          <a:bodyPr wrap="none" anchor="ctr"/>
          <a:lstStyle/>
          <a:p>
            <a:pPr eaLnBrk="0" hangingPunct="0"/>
            <a:r>
              <a:rPr lang="en-US" altLang="zh-CN" sz="2000" b="1" dirty="0">
                <a:latin typeface="微软雅黑" pitchFamily="34" charset="-122"/>
                <a:ea typeface="微软雅黑" pitchFamily="34" charset="-122"/>
              </a:rPr>
              <a:t>4.</a:t>
            </a:r>
            <a:r>
              <a:rPr lang="zh-CN" altLang="en-US" sz="2000" b="1" dirty="0">
                <a:latin typeface="微软雅黑" pitchFamily="34" charset="-122"/>
                <a:ea typeface="微软雅黑" pitchFamily="34" charset="-122"/>
              </a:rPr>
              <a:t>不要指望最终的类视图和</a:t>
            </a:r>
            <a:endParaRPr lang="en-US" altLang="zh-CN" sz="2000" b="1" dirty="0">
              <a:latin typeface="微软雅黑" pitchFamily="34" charset="-122"/>
              <a:ea typeface="微软雅黑" pitchFamily="34" charset="-122"/>
            </a:endParaRPr>
          </a:p>
          <a:p>
            <a:pPr eaLnBrk="0" hangingPunct="0"/>
            <a:r>
              <a:rPr lang="zh-CN" altLang="en-US" sz="2000" b="1" dirty="0">
                <a:latin typeface="微软雅黑" pitchFamily="34" charset="-122"/>
                <a:ea typeface="微软雅黑" pitchFamily="34" charset="-122"/>
              </a:rPr>
              <a:t>域模型图完全匹配，但它们</a:t>
            </a:r>
            <a:endParaRPr lang="en-US" altLang="zh-CN" sz="2000" b="1" dirty="0">
              <a:latin typeface="微软雅黑" pitchFamily="34" charset="-122"/>
              <a:ea typeface="微软雅黑" pitchFamily="34" charset="-122"/>
            </a:endParaRPr>
          </a:p>
          <a:p>
            <a:pPr eaLnBrk="0" hangingPunct="0"/>
            <a:r>
              <a:rPr lang="zh-CN" altLang="en-US" sz="2000" b="1" dirty="0">
                <a:latin typeface="微软雅黑" pitchFamily="34" charset="-122"/>
                <a:ea typeface="微软雅黑" pitchFamily="34" charset="-122"/>
              </a:rPr>
              <a:t>在很大程度上应该是类似的</a:t>
            </a:r>
            <a:endParaRPr lang="en-US" altLang="zh-CN" sz="20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6" name="AutoShape 25"/>
          <p:cNvSpPr>
            <a:spLocks noChangeArrowheads="1"/>
          </p:cNvSpPr>
          <p:nvPr/>
        </p:nvSpPr>
        <p:spPr bwMode="gray">
          <a:xfrm>
            <a:off x="1809721" y="3668713"/>
            <a:ext cx="2668557" cy="731834"/>
          </a:xfrm>
          <a:prstGeom prst="roundRect">
            <a:avLst>
              <a:gd name="adj" fmla="val 16667"/>
            </a:avLst>
          </a:prstGeom>
          <a:gradFill flip="none" rotWithShape="1">
            <a:gsLst>
              <a:gs pos="0">
                <a:srgbClr val="00B050">
                  <a:tint val="66000"/>
                  <a:satMod val="160000"/>
                </a:srgbClr>
              </a:gs>
              <a:gs pos="50000">
                <a:srgbClr val="00B050">
                  <a:tint val="44500"/>
                  <a:satMod val="160000"/>
                </a:srgbClr>
              </a:gs>
              <a:gs pos="100000">
                <a:srgbClr val="00B050">
                  <a:tint val="23500"/>
                  <a:satMod val="160000"/>
                </a:srgbClr>
              </a:gs>
            </a:gsLst>
            <a:lin ang="2700000" scaled="1"/>
            <a:tileRect/>
          </a:gradFill>
          <a:ln w="28575">
            <a:solidFill>
              <a:srgbClr val="FEFEFE"/>
            </a:solidFill>
            <a:round/>
            <a:headEnd/>
            <a:tailEnd/>
          </a:ln>
          <a:effectLst>
            <a:outerShdw dist="107763" dir="2700000" algn="ctr" rotWithShape="0">
              <a:srgbClr val="000000">
                <a:alpha val="50000"/>
              </a:srgbClr>
            </a:outerShdw>
          </a:effectLst>
        </p:spPr>
        <p:txBody>
          <a:bodyPr wrap="none" anchor="ctr"/>
          <a:lstStyle/>
          <a:p>
            <a:pPr eaLnBrk="0" hangingPunct="0"/>
            <a:r>
              <a:rPr lang="en-US" altLang="zh-CN" sz="2000" b="1" dirty="0">
                <a:latin typeface="微软雅黑" pitchFamily="34" charset="-122"/>
                <a:ea typeface="微软雅黑" pitchFamily="34" charset="-122"/>
              </a:rPr>
              <a:t>2.</a:t>
            </a:r>
            <a:r>
              <a:rPr lang="zh-CN" altLang="en-US" sz="2000" b="1" dirty="0">
                <a:latin typeface="微软雅黑" pitchFamily="34" charset="-122"/>
                <a:ea typeface="微软雅黑" pitchFamily="34" charset="-122"/>
              </a:rPr>
              <a:t>不要把域模型错误地</a:t>
            </a:r>
            <a:endParaRPr lang="en-US" altLang="zh-CN" sz="2000" b="1" dirty="0">
              <a:latin typeface="微软雅黑" pitchFamily="34" charset="-122"/>
              <a:ea typeface="微软雅黑" pitchFamily="34" charset="-122"/>
            </a:endParaRPr>
          </a:p>
          <a:p>
            <a:pPr eaLnBrk="0" hangingPunct="0"/>
            <a:r>
              <a:rPr lang="zh-CN" altLang="en-US" sz="2000" b="1" dirty="0">
                <a:latin typeface="微软雅黑" pitchFamily="34" charset="-122"/>
                <a:ea typeface="微软雅黑" pitchFamily="34" charset="-122"/>
              </a:rPr>
              <a:t>认为是数据模型</a:t>
            </a:r>
            <a:endParaRPr lang="en-US" altLang="zh-CN" sz="20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7" name="AutoShape 26"/>
          <p:cNvSpPr>
            <a:spLocks noChangeArrowheads="1"/>
          </p:cNvSpPr>
          <p:nvPr/>
        </p:nvSpPr>
        <p:spPr bwMode="gray">
          <a:xfrm>
            <a:off x="6810348" y="1739887"/>
            <a:ext cx="3714776" cy="1143008"/>
          </a:xfrm>
          <a:prstGeom prst="roundRect">
            <a:avLst>
              <a:gd name="adj" fmla="val 16667"/>
            </a:avLst>
          </a:prstGeom>
          <a:gradFill flip="none" rotWithShape="1">
            <a:gsLst>
              <a:gs pos="0">
                <a:srgbClr val="C00000">
                  <a:tint val="66000"/>
                  <a:satMod val="160000"/>
                </a:srgbClr>
              </a:gs>
              <a:gs pos="50000">
                <a:srgbClr val="C00000">
                  <a:tint val="44500"/>
                  <a:satMod val="160000"/>
                </a:srgbClr>
              </a:gs>
              <a:gs pos="100000">
                <a:srgbClr val="C00000">
                  <a:tint val="23500"/>
                  <a:satMod val="160000"/>
                </a:srgbClr>
              </a:gs>
            </a:gsLst>
            <a:lin ang="2700000" scaled="1"/>
            <a:tileRect/>
          </a:gradFill>
          <a:ln w="28575">
            <a:solidFill>
              <a:srgbClr val="FEFEFE"/>
            </a:solidFill>
            <a:round/>
            <a:headEnd/>
            <a:tailEnd/>
          </a:ln>
          <a:effectLst>
            <a:outerShdw dist="107763" dir="2700000" algn="ctr" rotWithShape="0">
              <a:srgbClr val="000000">
                <a:alpha val="50000"/>
              </a:srgbClr>
            </a:outerShdw>
          </a:effectLst>
        </p:spPr>
        <p:txBody>
          <a:bodyPr wrap="none" anchor="ctr"/>
          <a:lstStyle/>
          <a:p>
            <a:pPr eaLnBrk="0" hangingPunct="0"/>
            <a:r>
              <a:rPr lang="zh-CN" altLang="en-US" sz="2000" b="1" dirty="0">
                <a:latin typeface="微软雅黑" pitchFamily="34" charset="-122"/>
                <a:ea typeface="微软雅黑" pitchFamily="34" charset="-122"/>
              </a:rPr>
              <a:t>几小时即可（包括１</a:t>
            </a:r>
            <a:r>
              <a:rPr lang="en-US" altLang="zh-CN" sz="2000" b="1" dirty="0">
                <a:latin typeface="微软雅黑" pitchFamily="34" charset="-122"/>
                <a:ea typeface="微软雅黑" pitchFamily="34" charset="-122"/>
              </a:rPr>
              <a:t>-</a:t>
            </a:r>
            <a:r>
              <a:rPr lang="zh-CN" altLang="en-US" sz="2000" b="1" dirty="0">
                <a:latin typeface="微软雅黑" pitchFamily="34" charset="-122"/>
                <a:ea typeface="微软雅黑" pitchFamily="34" charset="-122"/>
              </a:rPr>
              <a:t>２小时</a:t>
            </a:r>
            <a:endParaRPr lang="en-US" altLang="zh-CN" sz="2000" b="1" dirty="0">
              <a:latin typeface="微软雅黑" pitchFamily="34" charset="-122"/>
              <a:ea typeface="微软雅黑" pitchFamily="34" charset="-122"/>
            </a:endParaRPr>
          </a:p>
          <a:p>
            <a:pPr eaLnBrk="0" hangingPunct="0"/>
            <a:r>
              <a:rPr lang="zh-CN" altLang="en-US" sz="2000" b="1" dirty="0">
                <a:latin typeface="微软雅黑" pitchFamily="34" charset="-122"/>
                <a:ea typeface="微软雅黑" pitchFamily="34" charset="-122"/>
              </a:rPr>
              <a:t>小组讨论），将能够找到</a:t>
            </a:r>
            <a:r>
              <a:rPr lang="en-US" altLang="zh-CN" sz="2000" b="1" dirty="0">
                <a:latin typeface="微软雅黑" pitchFamily="34" charset="-122"/>
                <a:ea typeface="微软雅黑" pitchFamily="34" charset="-122"/>
              </a:rPr>
              <a:t>80%</a:t>
            </a:r>
          </a:p>
          <a:p>
            <a:pPr eaLnBrk="0" hangingPunct="0"/>
            <a:r>
              <a:rPr lang="zh-CN" altLang="en-US" sz="2000" b="1" dirty="0">
                <a:latin typeface="微软雅黑" pitchFamily="34" charset="-122"/>
                <a:ea typeface="微软雅黑" pitchFamily="34" charset="-122"/>
              </a:rPr>
              <a:t>清晰无歧义的域</a:t>
            </a:r>
            <a:endParaRPr lang="en-US" altLang="zh-CN" sz="2000" b="1" dirty="0">
              <a:solidFill>
                <a:srgbClr val="FEFEF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274320" y="449590"/>
            <a:ext cx="56583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高级话题：域建模的重要原则</a:t>
            </a:r>
          </a:p>
        </p:txBody>
      </p:sp>
      <p:cxnSp>
        <p:nvCxnSpPr>
          <p:cNvPr id="29" name="直接连接符 28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矩形 29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 32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5" name="组合 34"/>
          <p:cNvGrpSpPr/>
          <p:nvPr/>
        </p:nvGrpSpPr>
        <p:grpSpPr>
          <a:xfrm>
            <a:off x="5850255" y="619287"/>
            <a:ext cx="491490" cy="318085"/>
            <a:chOff x="3017520" y="601990"/>
            <a:chExt cx="491490" cy="414010"/>
          </a:xfrm>
        </p:grpSpPr>
        <p:sp>
          <p:nvSpPr>
            <p:cNvPr id="36" name="燕尾形 35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7" name="燕尾形 36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8" name="燕尾形 37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53862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585535"/>
            <a:ext cx="10972800" cy="43891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业务用例图帮助我们从</a:t>
            </a:r>
            <a:r>
              <a:rPr lang="zh-CN" altLang="en-US" dirty="0">
                <a:solidFill>
                  <a:srgbClr val="FF0000"/>
                </a:solidFill>
              </a:rPr>
              <a:t>高层次</a:t>
            </a:r>
            <a:r>
              <a:rPr lang="zh-CN" altLang="en-US" dirty="0"/>
              <a:t>了解组织的</a:t>
            </a:r>
            <a:r>
              <a:rPr lang="zh-CN" altLang="en-US" dirty="0">
                <a:solidFill>
                  <a:srgbClr val="FF0000"/>
                </a:solidFill>
              </a:rPr>
              <a:t>业务构成</a:t>
            </a:r>
            <a:r>
              <a:rPr lang="zh-CN" altLang="en-US" dirty="0"/>
              <a:t>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业务用例图的组成</a:t>
            </a:r>
            <a:endParaRPr lang="en-US" altLang="zh-CN" dirty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/>
          <a:srcRect l="32227" t="17442" r="32031" b="46705"/>
          <a:stretch>
            <a:fillRect/>
          </a:stretch>
        </p:blipFill>
        <p:spPr bwMode="auto">
          <a:xfrm>
            <a:off x="4595802" y="3571876"/>
            <a:ext cx="4357718" cy="26432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线形标注 2(带边框和强调线) 6"/>
          <p:cNvSpPr/>
          <p:nvPr/>
        </p:nvSpPr>
        <p:spPr>
          <a:xfrm>
            <a:off x="8310578" y="2714620"/>
            <a:ext cx="1285884" cy="571504"/>
          </a:xfrm>
          <a:prstGeom prst="accentBorderCallout2">
            <a:avLst>
              <a:gd name="adj1" fmla="val 44147"/>
              <a:gd name="adj2" fmla="val -3818"/>
              <a:gd name="adj3" fmla="val 49226"/>
              <a:gd name="adj4" fmla="val -29083"/>
              <a:gd name="adj5" fmla="val 165833"/>
              <a:gd name="adj6" fmla="val -4779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 algn="ctr"/>
            <a:r>
              <a:rPr lang="zh-CN" altLang="en-US" b="1" dirty="0">
                <a:latin typeface="微软雅黑" pitchFamily="34" charset="-122"/>
                <a:ea typeface="微软雅黑" pitchFamily="34" charset="-122"/>
              </a:rPr>
              <a:t>业务组织</a:t>
            </a:r>
            <a:endParaRPr lang="en-US" altLang="zh-CN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线形标注 2(带边框和强调线) 7"/>
          <p:cNvSpPr/>
          <p:nvPr/>
        </p:nvSpPr>
        <p:spPr>
          <a:xfrm>
            <a:off x="2452662" y="4000504"/>
            <a:ext cx="1428760" cy="571504"/>
          </a:xfrm>
          <a:prstGeom prst="accentBorderCallout2">
            <a:avLst>
              <a:gd name="adj1" fmla="val 44147"/>
              <a:gd name="adj2" fmla="val 106799"/>
              <a:gd name="adj3" fmla="val 44147"/>
              <a:gd name="adj4" fmla="val 122168"/>
              <a:gd name="adj5" fmla="val 125199"/>
              <a:gd name="adj6" fmla="val 16474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 algn="ctr"/>
            <a:r>
              <a:rPr lang="zh-CN" altLang="en-US" b="1" dirty="0">
                <a:latin typeface="微软雅黑" pitchFamily="34" charset="-122"/>
                <a:ea typeface="微软雅黑" pitchFamily="34" charset="-122"/>
              </a:rPr>
              <a:t>业务执行者</a:t>
            </a:r>
            <a:endParaRPr lang="en-US" altLang="zh-CN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线形标注 2(带边框和强调线) 8"/>
          <p:cNvSpPr/>
          <p:nvPr/>
        </p:nvSpPr>
        <p:spPr>
          <a:xfrm>
            <a:off x="9239272" y="5572140"/>
            <a:ext cx="1285884" cy="571504"/>
          </a:xfrm>
          <a:prstGeom prst="accentBorderCallout2">
            <a:avLst>
              <a:gd name="adj1" fmla="val 44147"/>
              <a:gd name="adj2" fmla="val -3818"/>
              <a:gd name="adj3" fmla="val 44146"/>
              <a:gd name="adj4" fmla="val -35856"/>
              <a:gd name="adj5" fmla="val -34800"/>
              <a:gd name="adj6" fmla="val -9294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 algn="ctr"/>
            <a:r>
              <a:rPr lang="zh-CN" altLang="en-US" b="1" dirty="0">
                <a:latin typeface="微软雅黑" pitchFamily="34" charset="-122"/>
                <a:ea typeface="微软雅黑" pitchFamily="34" charset="-122"/>
              </a:rPr>
              <a:t>业务用例</a:t>
            </a:r>
            <a:endParaRPr lang="en-US" altLang="zh-CN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74320" y="449590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回顾：业务用例图</a:t>
            </a:r>
          </a:p>
        </p:txBody>
      </p:sp>
      <p:cxnSp>
        <p:nvCxnSpPr>
          <p:cNvPr id="11" name="直接连接符 10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8885357" y="810372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7" name="组合 16"/>
          <p:cNvGrpSpPr/>
          <p:nvPr/>
        </p:nvGrpSpPr>
        <p:grpSpPr>
          <a:xfrm>
            <a:off x="3741936" y="602888"/>
            <a:ext cx="491490" cy="318085"/>
            <a:chOff x="3017520" y="601990"/>
            <a:chExt cx="491490" cy="414010"/>
          </a:xfrm>
        </p:grpSpPr>
        <p:sp>
          <p:nvSpPr>
            <p:cNvPr id="18" name="燕尾形 17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9" name="燕尾形 18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0" name="燕尾形 19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71000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274320" y="449590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cxnSp>
        <p:nvCxnSpPr>
          <p:cNvPr id="8" name="直接连接符 7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/>
          <p:cNvGrpSpPr/>
          <p:nvPr/>
        </p:nvGrpSpPr>
        <p:grpSpPr>
          <a:xfrm>
            <a:off x="1402080" y="594359"/>
            <a:ext cx="491490" cy="318085"/>
            <a:chOff x="3017520" y="601990"/>
            <a:chExt cx="491490" cy="414010"/>
          </a:xfrm>
        </p:grpSpPr>
        <p:sp>
          <p:nvSpPr>
            <p:cNvPr id="9" name="燕尾形 8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燕尾形 9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燕尾形 10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11683199" y="3291839"/>
            <a:ext cx="344805" cy="318085"/>
            <a:chOff x="3017520" y="601990"/>
            <a:chExt cx="344805" cy="414010"/>
          </a:xfrm>
        </p:grpSpPr>
        <p:sp>
          <p:nvSpPr>
            <p:cNvPr id="32" name="燕尾形 3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3" name="燕尾形 3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 flipH="1">
            <a:off x="101917" y="3291839"/>
            <a:ext cx="344805" cy="318085"/>
            <a:chOff x="3017520" y="601990"/>
            <a:chExt cx="344805" cy="414010"/>
          </a:xfrm>
        </p:grpSpPr>
        <p:sp>
          <p:nvSpPr>
            <p:cNvPr id="36" name="燕尾形 35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7" name="燕尾形 36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8" name="矩形 3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3227388" y="2082800"/>
            <a:ext cx="6501248" cy="723900"/>
            <a:chOff x="3328988" y="2082800"/>
            <a:chExt cx="6501248" cy="723900"/>
          </a:xfrm>
        </p:grpSpPr>
        <p:sp>
          <p:nvSpPr>
            <p:cNvPr id="2" name="矩形 1"/>
            <p:cNvSpPr/>
            <p:nvPr/>
          </p:nvSpPr>
          <p:spPr>
            <a:xfrm>
              <a:off x="3328988" y="2082800"/>
              <a:ext cx="722312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41"/>
            <p:cNvSpPr/>
            <p:nvPr/>
          </p:nvSpPr>
          <p:spPr>
            <a:xfrm>
              <a:off x="4192588" y="2082800"/>
              <a:ext cx="5637648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矩形 2"/>
            <p:cNvSpPr/>
            <p:nvPr/>
          </p:nvSpPr>
          <p:spPr>
            <a:xfrm>
              <a:off x="3328988" y="266700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/>
          </p:nvSpPr>
          <p:spPr>
            <a:xfrm>
              <a:off x="4192587" y="2667000"/>
              <a:ext cx="5637649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3460225" y="217484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</a:t>
              </a: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3227388" y="3028950"/>
            <a:ext cx="6501248" cy="723900"/>
            <a:chOff x="3328988" y="3028950"/>
            <a:chExt cx="6501248" cy="723900"/>
          </a:xfrm>
        </p:grpSpPr>
        <p:sp>
          <p:nvSpPr>
            <p:cNvPr id="45" name="矩形 44"/>
            <p:cNvSpPr/>
            <p:nvPr/>
          </p:nvSpPr>
          <p:spPr>
            <a:xfrm>
              <a:off x="3328988" y="3028950"/>
              <a:ext cx="722312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4192588" y="3028950"/>
              <a:ext cx="5637648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矩形 46"/>
            <p:cNvSpPr/>
            <p:nvPr/>
          </p:nvSpPr>
          <p:spPr>
            <a:xfrm>
              <a:off x="3328988" y="361315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矩形 47"/>
            <p:cNvSpPr/>
            <p:nvPr/>
          </p:nvSpPr>
          <p:spPr>
            <a:xfrm>
              <a:off x="4192588" y="3613150"/>
              <a:ext cx="5637648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3460225" y="312099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二</a:t>
              </a: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3227388" y="3975100"/>
            <a:ext cx="6501248" cy="723900"/>
            <a:chOff x="3328988" y="3975100"/>
            <a:chExt cx="6501248" cy="723900"/>
          </a:xfrm>
        </p:grpSpPr>
        <p:sp>
          <p:nvSpPr>
            <p:cNvPr id="51" name="矩形 50"/>
            <p:cNvSpPr/>
            <p:nvPr/>
          </p:nvSpPr>
          <p:spPr>
            <a:xfrm>
              <a:off x="3328988" y="3975100"/>
              <a:ext cx="722312" cy="7239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矩形 51"/>
            <p:cNvSpPr/>
            <p:nvPr/>
          </p:nvSpPr>
          <p:spPr>
            <a:xfrm>
              <a:off x="4192588" y="3975100"/>
              <a:ext cx="5637648" cy="7239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矩形 52"/>
            <p:cNvSpPr/>
            <p:nvPr/>
          </p:nvSpPr>
          <p:spPr>
            <a:xfrm>
              <a:off x="3328988" y="455930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矩形 53"/>
            <p:cNvSpPr/>
            <p:nvPr/>
          </p:nvSpPr>
          <p:spPr>
            <a:xfrm>
              <a:off x="4192587" y="4559300"/>
              <a:ext cx="5637649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文本框 54"/>
            <p:cNvSpPr txBox="1"/>
            <p:nvPr/>
          </p:nvSpPr>
          <p:spPr>
            <a:xfrm>
              <a:off x="3460225" y="406714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三</a:t>
              </a:r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3227388" y="4921250"/>
            <a:ext cx="6501248" cy="723900"/>
            <a:chOff x="3328988" y="4921250"/>
            <a:chExt cx="6501248" cy="723900"/>
          </a:xfrm>
        </p:grpSpPr>
        <p:sp>
          <p:nvSpPr>
            <p:cNvPr id="57" name="矩形 56"/>
            <p:cNvSpPr/>
            <p:nvPr/>
          </p:nvSpPr>
          <p:spPr>
            <a:xfrm>
              <a:off x="3328988" y="4921250"/>
              <a:ext cx="722312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矩形 57"/>
            <p:cNvSpPr/>
            <p:nvPr/>
          </p:nvSpPr>
          <p:spPr>
            <a:xfrm>
              <a:off x="4192587" y="4921250"/>
              <a:ext cx="5637649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矩形 58"/>
            <p:cNvSpPr/>
            <p:nvPr/>
          </p:nvSpPr>
          <p:spPr>
            <a:xfrm>
              <a:off x="3328988" y="550545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矩形 59"/>
            <p:cNvSpPr/>
            <p:nvPr/>
          </p:nvSpPr>
          <p:spPr>
            <a:xfrm>
              <a:off x="4192588" y="5505450"/>
              <a:ext cx="5637648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文本框 60"/>
            <p:cNvSpPr txBox="1"/>
            <p:nvPr/>
          </p:nvSpPr>
          <p:spPr>
            <a:xfrm>
              <a:off x="3460225" y="501329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四</a:t>
              </a:r>
            </a:p>
          </p:txBody>
        </p:sp>
      </p:grpSp>
      <p:sp>
        <p:nvSpPr>
          <p:cNvPr id="64" name="矩形 63"/>
          <p:cNvSpPr/>
          <p:nvPr/>
        </p:nvSpPr>
        <p:spPr>
          <a:xfrm>
            <a:off x="9958956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文本框 49"/>
          <p:cNvSpPr txBox="1"/>
          <p:nvPr/>
        </p:nvSpPr>
        <p:spPr>
          <a:xfrm>
            <a:off x="4372451" y="2186839"/>
            <a:ext cx="30059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需求分析的几种主流方法</a:t>
            </a:r>
          </a:p>
        </p:txBody>
      </p:sp>
      <p:sp>
        <p:nvSpPr>
          <p:cNvPr id="56" name="文本框 55"/>
          <p:cNvSpPr txBox="1"/>
          <p:nvPr/>
        </p:nvSpPr>
        <p:spPr>
          <a:xfrm>
            <a:off x="4372451" y="3132989"/>
            <a:ext cx="36824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域建模：以</a:t>
            </a: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OO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思想构建术语表</a:t>
            </a:r>
          </a:p>
        </p:txBody>
      </p:sp>
      <p:sp>
        <p:nvSpPr>
          <p:cNvPr id="62" name="文本框 61"/>
          <p:cNvSpPr txBox="1"/>
          <p:nvPr/>
        </p:nvSpPr>
        <p:spPr>
          <a:xfrm>
            <a:off x="4372451" y="4067145"/>
            <a:ext cx="48013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用例分析：系统功能性需求分析的好工具</a:t>
            </a:r>
          </a:p>
        </p:txBody>
      </p:sp>
      <p:sp>
        <p:nvSpPr>
          <p:cNvPr id="69" name="文本框 68"/>
          <p:cNvSpPr txBox="1"/>
          <p:nvPr/>
        </p:nvSpPr>
        <p:spPr>
          <a:xfrm>
            <a:off x="4372451" y="5013295"/>
            <a:ext cx="42883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非功能性需求分析及需求定义与评审</a:t>
            </a:r>
          </a:p>
        </p:txBody>
      </p:sp>
    </p:spTree>
    <p:extLst>
      <p:ext uri="{BB962C8B-B14F-4D97-AF65-F5344CB8AC3E}">
        <p14:creationId xmlns:p14="http://schemas.microsoft.com/office/powerpoint/2010/main" val="2781556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1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5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16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9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20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4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4" grpId="0" animBg="1"/>
        </p:bldLst>
      </p:timing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468772"/>
            <a:ext cx="10972800" cy="43891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>系统需求分析的目的是把视角转向</a:t>
            </a:r>
            <a:r>
              <a:rPr lang="zh-CN" altLang="en-US" sz="2400" dirty="0">
                <a:solidFill>
                  <a:srgbClr val="FF0000"/>
                </a:solidFill>
              </a:rPr>
              <a:t>新系统</a:t>
            </a:r>
            <a:r>
              <a:rPr lang="zh-CN" altLang="en-US" sz="2400" dirty="0"/>
              <a:t>，站在</a:t>
            </a:r>
            <a:r>
              <a:rPr lang="zh-CN" altLang="en-US" sz="2400" dirty="0">
                <a:solidFill>
                  <a:srgbClr val="FF0000"/>
                </a:solidFill>
              </a:rPr>
              <a:t>最终用户</a:t>
            </a:r>
            <a:r>
              <a:rPr lang="zh-CN" altLang="en-US" sz="2400" dirty="0"/>
              <a:t>（及其它干系人）的角度看问题。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zh-CN" altLang="en-US" sz="2400" dirty="0"/>
              <a:t>系统用例是对</a:t>
            </a:r>
            <a:r>
              <a:rPr lang="zh-CN" altLang="en-US" sz="2400" dirty="0">
                <a:solidFill>
                  <a:srgbClr val="FF0000"/>
                </a:solidFill>
              </a:rPr>
              <a:t>（新）系统</a:t>
            </a:r>
            <a:r>
              <a:rPr lang="zh-CN" altLang="en-US" sz="2400" dirty="0"/>
              <a:t>为系统执行者提供的价值的建模。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endParaRPr lang="zh-CN" altLang="en-US" sz="2400" dirty="0"/>
          </a:p>
        </p:txBody>
      </p:sp>
      <p:grpSp>
        <p:nvGrpSpPr>
          <p:cNvPr id="9" name="组合 8"/>
          <p:cNvGrpSpPr/>
          <p:nvPr/>
        </p:nvGrpSpPr>
        <p:grpSpPr>
          <a:xfrm>
            <a:off x="3605238" y="3429001"/>
            <a:ext cx="5991225" cy="2686051"/>
            <a:chOff x="2081237" y="3429000"/>
            <a:chExt cx="5991225" cy="2686051"/>
          </a:xfrm>
        </p:grpSpPr>
        <p:pic>
          <p:nvPicPr>
            <p:cNvPr id="4" name="Picture 2" descr="http://images.cnblogs.com/cnblogs_com/aaronzhu/杂话用例/3_1.JPG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2081237" y="3429000"/>
              <a:ext cx="5991225" cy="2686051"/>
            </a:xfrm>
            <a:prstGeom prst="rect">
              <a:avLst/>
            </a:prstGeom>
            <a:noFill/>
          </p:spPr>
        </p:pic>
        <p:sp>
          <p:nvSpPr>
            <p:cNvPr id="7" name="矩形 6"/>
            <p:cNvSpPr/>
            <p:nvPr/>
          </p:nvSpPr>
          <p:spPr>
            <a:xfrm>
              <a:off x="2285984" y="4071942"/>
              <a:ext cx="857256" cy="157163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3"/>
            <a:srcRect l="15790" t="25000" r="21052" b="9999"/>
            <a:stretch>
              <a:fillRect/>
            </a:stretch>
          </p:blipFill>
          <p:spPr bwMode="auto">
            <a:xfrm>
              <a:off x="2285984" y="4205888"/>
              <a:ext cx="928694" cy="15091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8" name="矩形 7"/>
            <p:cNvSpPr/>
            <p:nvPr/>
          </p:nvSpPr>
          <p:spPr>
            <a:xfrm>
              <a:off x="4071934" y="4357694"/>
              <a:ext cx="857256" cy="10715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4"/>
            <a:srcRect l="16072" t="13975" r="14285" b="11490"/>
            <a:stretch>
              <a:fillRect/>
            </a:stretch>
          </p:blipFill>
          <p:spPr bwMode="auto">
            <a:xfrm>
              <a:off x="4130008" y="4214818"/>
              <a:ext cx="1156371" cy="14232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10" name="线形标注 2(带边框和强调线) 9"/>
          <p:cNvSpPr/>
          <p:nvPr/>
        </p:nvSpPr>
        <p:spPr>
          <a:xfrm>
            <a:off x="1809720" y="5286388"/>
            <a:ext cx="1428760" cy="571504"/>
          </a:xfrm>
          <a:prstGeom prst="accentBorderCallout2">
            <a:avLst>
              <a:gd name="adj1" fmla="val 44147"/>
              <a:gd name="adj2" fmla="val 106799"/>
              <a:gd name="adj3" fmla="val 44147"/>
              <a:gd name="adj4" fmla="val 122168"/>
              <a:gd name="adj5" fmla="val -80211"/>
              <a:gd name="adj6" fmla="val 15802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 algn="ctr"/>
            <a:r>
              <a:rPr lang="zh-CN" altLang="en-US" b="1" dirty="0">
                <a:latin typeface="微软雅黑" pitchFamily="34" charset="-122"/>
                <a:ea typeface="微软雅黑" pitchFamily="34" charset="-122"/>
              </a:rPr>
              <a:t>业务执行者</a:t>
            </a:r>
            <a:endParaRPr lang="en-US" altLang="zh-CN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" name="线形标注 2(带边框和强调线) 10"/>
          <p:cNvSpPr/>
          <p:nvPr/>
        </p:nvSpPr>
        <p:spPr>
          <a:xfrm>
            <a:off x="3309918" y="3429000"/>
            <a:ext cx="1428760" cy="571504"/>
          </a:xfrm>
          <a:prstGeom prst="accentBorderCallout2">
            <a:avLst>
              <a:gd name="adj1" fmla="val 44147"/>
              <a:gd name="adj2" fmla="val 106799"/>
              <a:gd name="adj3" fmla="val 44147"/>
              <a:gd name="adj4" fmla="val 122168"/>
              <a:gd name="adj5" fmla="val 189638"/>
              <a:gd name="adj6" fmla="val 17235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 algn="ctr"/>
            <a:r>
              <a:rPr lang="zh-CN" altLang="en-US" b="1" dirty="0">
                <a:latin typeface="微软雅黑" pitchFamily="34" charset="-122"/>
                <a:ea typeface="微软雅黑" pitchFamily="34" charset="-122"/>
              </a:rPr>
              <a:t>系统执行者</a:t>
            </a:r>
            <a:endParaRPr lang="en-US" altLang="zh-CN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" name="线形标注 2(带边框和强调线) 11"/>
          <p:cNvSpPr/>
          <p:nvPr/>
        </p:nvSpPr>
        <p:spPr>
          <a:xfrm>
            <a:off x="8953520" y="3357562"/>
            <a:ext cx="1428760" cy="571504"/>
          </a:xfrm>
          <a:prstGeom prst="accentBorderCallout2">
            <a:avLst>
              <a:gd name="adj1" fmla="val 65639"/>
              <a:gd name="adj2" fmla="val -6872"/>
              <a:gd name="adj3" fmla="val 65639"/>
              <a:gd name="adj4" fmla="val -28756"/>
              <a:gd name="adj5" fmla="val 84564"/>
              <a:gd name="adj6" fmla="val -683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 algn="ctr"/>
            <a:r>
              <a:rPr lang="zh-CN" altLang="en-US" b="1" dirty="0">
                <a:latin typeface="微软雅黑" pitchFamily="34" charset="-122"/>
                <a:ea typeface="微软雅黑" pitchFamily="34" charset="-122"/>
              </a:rPr>
              <a:t>业务组织</a:t>
            </a:r>
            <a:endParaRPr lang="en-US" altLang="zh-CN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" name="线形标注 2(带边框和强调线) 12"/>
          <p:cNvSpPr/>
          <p:nvPr/>
        </p:nvSpPr>
        <p:spPr>
          <a:xfrm>
            <a:off x="9096396" y="5643578"/>
            <a:ext cx="1428760" cy="571504"/>
          </a:xfrm>
          <a:prstGeom prst="accentBorderCallout2">
            <a:avLst>
              <a:gd name="adj1" fmla="val 65639"/>
              <a:gd name="adj2" fmla="val -6872"/>
              <a:gd name="adj3" fmla="val 65639"/>
              <a:gd name="adj4" fmla="val -28756"/>
              <a:gd name="adj5" fmla="val -30062"/>
              <a:gd name="adj6" fmla="val -5307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 algn="ctr"/>
            <a:r>
              <a:rPr lang="zh-CN" altLang="en-US" b="1" dirty="0">
                <a:latin typeface="微软雅黑" pitchFamily="34" charset="-122"/>
                <a:ea typeface="微软雅黑" pitchFamily="34" charset="-122"/>
              </a:rPr>
              <a:t>系统</a:t>
            </a:r>
            <a:endParaRPr lang="en-US" altLang="zh-CN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274320" y="449590"/>
            <a:ext cx="3877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系统用例建模的意义</a:t>
            </a:r>
          </a:p>
        </p:txBody>
      </p:sp>
      <p:cxnSp>
        <p:nvCxnSpPr>
          <p:cNvPr id="15" name="直接连接符 1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1" name="组合 20"/>
          <p:cNvGrpSpPr/>
          <p:nvPr/>
        </p:nvGrpSpPr>
        <p:grpSpPr>
          <a:xfrm>
            <a:off x="4113006" y="619090"/>
            <a:ext cx="491490" cy="318085"/>
            <a:chOff x="3017520" y="601990"/>
            <a:chExt cx="491490" cy="414010"/>
          </a:xfrm>
        </p:grpSpPr>
        <p:sp>
          <p:nvSpPr>
            <p:cNvPr id="22" name="燕尾形 2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3" name="燕尾形 2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4" name="燕尾形 2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86665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1003" y="1803222"/>
            <a:ext cx="5269533" cy="4389120"/>
          </a:xfrm>
        </p:spPr>
        <p:txBody>
          <a:bodyPr/>
          <a:lstStyle/>
          <a:p>
            <a:r>
              <a:rPr lang="zh-CN" altLang="en-US" dirty="0"/>
              <a:t>对银行进行</a:t>
            </a:r>
            <a:r>
              <a:rPr lang="zh-CN" altLang="en-US" dirty="0">
                <a:solidFill>
                  <a:srgbClr val="FF0000"/>
                </a:solidFill>
              </a:rPr>
              <a:t>业务建模</a:t>
            </a:r>
            <a:r>
              <a:rPr lang="zh-CN" altLang="en-US" dirty="0"/>
              <a:t>，研究对象是</a:t>
            </a:r>
            <a:r>
              <a:rPr lang="zh-CN" altLang="en-US" dirty="0">
                <a:solidFill>
                  <a:srgbClr val="FF0000"/>
                </a:solidFill>
              </a:rPr>
              <a:t>银行</a:t>
            </a:r>
            <a:r>
              <a:rPr lang="zh-CN" altLang="en-US" dirty="0"/>
              <a:t>。</a:t>
            </a:r>
            <a:endParaRPr lang="en-US" altLang="zh-CN" dirty="0"/>
          </a:p>
          <a:p>
            <a:endParaRPr lang="en-US" altLang="zh-CN" dirty="0"/>
          </a:p>
          <a:p>
            <a:pPr>
              <a:buNone/>
            </a:pPr>
            <a:endParaRPr lang="en-US" altLang="zh-CN" dirty="0"/>
          </a:p>
          <a:p>
            <a:pPr>
              <a:buNone/>
            </a:pPr>
            <a:endParaRPr lang="en-US" altLang="zh-CN" dirty="0"/>
          </a:p>
          <a:p>
            <a:r>
              <a:rPr lang="zh-CN" altLang="en-US" dirty="0"/>
              <a:t>对银行的软件系统进行</a:t>
            </a:r>
            <a:r>
              <a:rPr lang="zh-CN" altLang="en-US" dirty="0">
                <a:solidFill>
                  <a:srgbClr val="FF0000"/>
                </a:solidFill>
              </a:rPr>
              <a:t>系统建模</a:t>
            </a:r>
            <a:r>
              <a:rPr lang="zh-CN" altLang="en-US" dirty="0"/>
              <a:t>，研究对象是银行的</a:t>
            </a:r>
            <a:r>
              <a:rPr lang="zh-CN" altLang="en-US" dirty="0">
                <a:solidFill>
                  <a:srgbClr val="FF0000"/>
                </a:solidFill>
              </a:rPr>
              <a:t>软件系统</a:t>
            </a:r>
            <a:r>
              <a:rPr lang="zh-CN" altLang="en-US" dirty="0"/>
              <a:t>。</a:t>
            </a:r>
            <a:endParaRPr lang="en-US" altLang="zh-CN" dirty="0"/>
          </a:p>
        </p:txBody>
      </p:sp>
      <p:pic>
        <p:nvPicPr>
          <p:cNvPr id="151554" name="Picture 2" descr="http://images.cnblogs.com/cnblogs_com/aaronzhu/杂话用例/3_2.JPG"/>
          <p:cNvPicPr>
            <a:picLocks noChangeAspect="1" noChangeArrowheads="1"/>
          </p:cNvPicPr>
          <p:nvPr/>
        </p:nvPicPr>
        <p:blipFill>
          <a:blip r:embed="rId3"/>
          <a:srcRect l="11764" r="16693"/>
          <a:stretch>
            <a:fillRect/>
          </a:stretch>
        </p:blipFill>
        <p:spPr bwMode="auto">
          <a:xfrm>
            <a:off x="6167438" y="1276602"/>
            <a:ext cx="4286280" cy="2457451"/>
          </a:xfrm>
          <a:prstGeom prst="rect">
            <a:avLst/>
          </a:prstGeom>
          <a:noFill/>
        </p:spPr>
      </p:pic>
      <p:pic>
        <p:nvPicPr>
          <p:cNvPr id="151556" name="Picture 4" descr="http://images.cnblogs.com/cnblogs_com/aaronzhu/杂话用例/3_3.JPG"/>
          <p:cNvPicPr>
            <a:picLocks noChangeAspect="1" noChangeArrowheads="1"/>
          </p:cNvPicPr>
          <p:nvPr/>
        </p:nvPicPr>
        <p:blipFill>
          <a:blip r:embed="rId4"/>
          <a:srcRect l="9379" r="16693"/>
          <a:stretch>
            <a:fillRect/>
          </a:stretch>
        </p:blipFill>
        <p:spPr bwMode="auto">
          <a:xfrm>
            <a:off x="6096000" y="3841027"/>
            <a:ext cx="4429156" cy="2686051"/>
          </a:xfrm>
          <a:prstGeom prst="rect">
            <a:avLst/>
          </a:prstGeom>
          <a:noFill/>
        </p:spPr>
      </p:pic>
      <p:sp>
        <p:nvSpPr>
          <p:cNvPr id="6" name="文本框 5"/>
          <p:cNvSpPr txBox="1"/>
          <p:nvPr/>
        </p:nvSpPr>
        <p:spPr>
          <a:xfrm>
            <a:off x="274320" y="449590"/>
            <a:ext cx="40030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业务用例</a:t>
            </a:r>
            <a:r>
              <a:rPr lang="en-US" altLang="zh-CN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VS</a:t>
            </a:r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系统用例</a:t>
            </a:r>
          </a:p>
        </p:txBody>
      </p:sp>
      <p:cxnSp>
        <p:nvCxnSpPr>
          <p:cNvPr id="7" name="直接连接符 6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" name="组合 12"/>
          <p:cNvGrpSpPr/>
          <p:nvPr/>
        </p:nvGrpSpPr>
        <p:grpSpPr>
          <a:xfrm>
            <a:off x="4232903" y="646137"/>
            <a:ext cx="491490" cy="318085"/>
            <a:chOff x="3017520" y="601990"/>
            <a:chExt cx="491490" cy="414010"/>
          </a:xfrm>
        </p:grpSpPr>
        <p:sp>
          <p:nvSpPr>
            <p:cNvPr id="14" name="燕尾形 13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燕尾形 14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6" name="燕尾形 15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606858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21"/>
          <p:cNvSpPr txBox="1"/>
          <p:nvPr/>
        </p:nvSpPr>
        <p:spPr>
          <a:xfrm>
            <a:off x="274320" y="449590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系统用例图</a:t>
            </a:r>
          </a:p>
        </p:txBody>
      </p:sp>
      <p:cxnSp>
        <p:nvCxnSpPr>
          <p:cNvPr id="23" name="直接连接符 2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9" name="组合 28"/>
          <p:cNvGrpSpPr/>
          <p:nvPr/>
        </p:nvGrpSpPr>
        <p:grpSpPr>
          <a:xfrm>
            <a:off x="2495544" y="646137"/>
            <a:ext cx="491490" cy="318085"/>
            <a:chOff x="3017520" y="601990"/>
            <a:chExt cx="491490" cy="414010"/>
          </a:xfrm>
        </p:grpSpPr>
        <p:sp>
          <p:nvSpPr>
            <p:cNvPr id="30" name="燕尾形 29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1" name="燕尾形 30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2" name="燕尾形 31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/>
          <a:srcRect l="12890" t="7500" r="18554" b="12812"/>
          <a:stretch>
            <a:fillRect/>
          </a:stretch>
        </p:blipFill>
        <p:spPr bwMode="auto">
          <a:xfrm>
            <a:off x="2738414" y="1285861"/>
            <a:ext cx="7715304" cy="56051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线形标注 2(带边框和强调线) 4"/>
          <p:cNvSpPr/>
          <p:nvPr/>
        </p:nvSpPr>
        <p:spPr>
          <a:xfrm>
            <a:off x="1524000" y="5500702"/>
            <a:ext cx="1571604" cy="571504"/>
          </a:xfrm>
          <a:prstGeom prst="accentBorderCallout2">
            <a:avLst>
              <a:gd name="adj1" fmla="val 44147"/>
              <a:gd name="adj2" fmla="val 106799"/>
              <a:gd name="adj3" fmla="val 44147"/>
              <a:gd name="adj4" fmla="val 122168"/>
              <a:gd name="adj5" fmla="val -118419"/>
              <a:gd name="adj6" fmla="val 10627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 algn="ctr"/>
            <a:r>
              <a:rPr lang="zh-CN" altLang="en-US" b="1" dirty="0">
                <a:latin typeface="微软雅黑" pitchFamily="34" charset="-122"/>
                <a:ea typeface="微软雅黑" pitchFamily="34" charset="-122"/>
              </a:rPr>
              <a:t>系统主执行者</a:t>
            </a:r>
            <a:endParaRPr lang="en-US" altLang="zh-CN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线形标注 2(带边框和强调线) 5"/>
          <p:cNvSpPr/>
          <p:nvPr/>
        </p:nvSpPr>
        <p:spPr>
          <a:xfrm>
            <a:off x="7381884" y="2857496"/>
            <a:ext cx="1571604" cy="571504"/>
          </a:xfrm>
          <a:prstGeom prst="accentBorderCallout2">
            <a:avLst>
              <a:gd name="adj1" fmla="val 44147"/>
              <a:gd name="adj2" fmla="val 106799"/>
              <a:gd name="adj3" fmla="val 44147"/>
              <a:gd name="adj4" fmla="val 122168"/>
              <a:gd name="adj5" fmla="val 168146"/>
              <a:gd name="adj6" fmla="val 15750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 algn="ctr"/>
            <a:r>
              <a:rPr lang="zh-CN" altLang="en-US" b="1" dirty="0">
                <a:latin typeface="微软雅黑" pitchFamily="34" charset="-122"/>
                <a:ea typeface="微软雅黑" pitchFamily="34" charset="-122"/>
              </a:rPr>
              <a:t>系统辅执行者</a:t>
            </a:r>
            <a:endParaRPr lang="en-US" altLang="zh-CN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线形标注 2(带边框和强调线) 6"/>
          <p:cNvSpPr/>
          <p:nvPr/>
        </p:nvSpPr>
        <p:spPr>
          <a:xfrm>
            <a:off x="7596198" y="642918"/>
            <a:ext cx="1214446" cy="571504"/>
          </a:xfrm>
          <a:prstGeom prst="accentBorderCallout2">
            <a:avLst>
              <a:gd name="adj1" fmla="val 48924"/>
              <a:gd name="adj2" fmla="val -10075"/>
              <a:gd name="adj3" fmla="val 48924"/>
              <a:gd name="adj4" fmla="val -50895"/>
              <a:gd name="adj5" fmla="val 127550"/>
              <a:gd name="adj6" fmla="val -8257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 algn="ctr"/>
            <a:r>
              <a:rPr lang="zh-CN" altLang="en-US" b="1" dirty="0">
                <a:latin typeface="微软雅黑" pitchFamily="34" charset="-122"/>
                <a:ea typeface="微软雅黑" pitchFamily="34" charset="-122"/>
              </a:rPr>
              <a:t>系统边界</a:t>
            </a:r>
            <a:endParaRPr lang="en-US" altLang="zh-CN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线形标注 2(带边框和强调线) 8"/>
          <p:cNvSpPr/>
          <p:nvPr/>
        </p:nvSpPr>
        <p:spPr>
          <a:xfrm>
            <a:off x="7596198" y="1643050"/>
            <a:ext cx="1214446" cy="571504"/>
          </a:xfrm>
          <a:prstGeom prst="accentBorderCallout2">
            <a:avLst>
              <a:gd name="adj1" fmla="val 48924"/>
              <a:gd name="adj2" fmla="val -10075"/>
              <a:gd name="adj3" fmla="val 48924"/>
              <a:gd name="adj4" fmla="val -50894"/>
              <a:gd name="adj5" fmla="val 258892"/>
              <a:gd name="adj6" fmla="val -15112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 algn="ctr"/>
            <a:r>
              <a:rPr lang="zh-CN" altLang="en-US" b="1" dirty="0">
                <a:latin typeface="微软雅黑" pitchFamily="34" charset="-122"/>
                <a:ea typeface="微软雅黑" pitchFamily="34" charset="-122"/>
              </a:rPr>
              <a:t>系统用例</a:t>
            </a:r>
            <a:endParaRPr lang="en-US" altLang="zh-CN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" name="线形标注 2(带边框和强调线) 10"/>
          <p:cNvSpPr/>
          <p:nvPr/>
        </p:nvSpPr>
        <p:spPr>
          <a:xfrm>
            <a:off x="8667768" y="5000636"/>
            <a:ext cx="1214414" cy="571504"/>
          </a:xfrm>
          <a:prstGeom prst="accentBorderCallout2">
            <a:avLst>
              <a:gd name="adj1" fmla="val 56087"/>
              <a:gd name="adj2" fmla="val -7830"/>
              <a:gd name="adj3" fmla="val 53699"/>
              <a:gd name="adj4" fmla="val -50899"/>
              <a:gd name="adj5" fmla="val -44390"/>
              <a:gd name="adj6" fmla="val -15378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 algn="ctr"/>
            <a:r>
              <a:rPr lang="zh-CN" altLang="en-US" b="1" dirty="0">
                <a:latin typeface="微软雅黑" pitchFamily="34" charset="-122"/>
                <a:ea typeface="微软雅黑" pitchFamily="34" charset="-122"/>
              </a:rPr>
              <a:t>用例关系</a:t>
            </a:r>
            <a:endParaRPr lang="en-US" altLang="zh-CN" b="1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18569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9" grpId="0" animBg="1"/>
      <p:bldP spid="11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964222"/>
            <a:ext cx="10972800" cy="4389120"/>
          </a:xfrm>
        </p:spPr>
        <p:txBody>
          <a:bodyPr/>
          <a:lstStyle/>
          <a:p>
            <a:pPr marL="0" indent="0" algn="ctr">
              <a:lnSpc>
                <a:spcPct val="150000"/>
              </a:lnSpc>
              <a:buNone/>
            </a:pPr>
            <a:endParaRPr lang="en-US" altLang="zh-CN" sz="3200" dirty="0"/>
          </a:p>
          <a:p>
            <a:pPr marL="514350" indent="-514350" algn="ctr">
              <a:lnSpc>
                <a:spcPct val="150000"/>
              </a:lnSpc>
              <a:buFont typeface="+mj-lt"/>
              <a:buAutoNum type="arabicPeriod"/>
            </a:pPr>
            <a:r>
              <a:rPr lang="zh-CN" altLang="en-US" sz="3200" b="1" dirty="0">
                <a:solidFill>
                  <a:srgbClr val="FF0000"/>
                </a:solidFill>
              </a:rPr>
              <a:t>绘制系统用例图</a:t>
            </a:r>
            <a:endParaRPr lang="en-US" altLang="zh-CN" sz="3200" b="1" dirty="0">
              <a:solidFill>
                <a:srgbClr val="FF0000"/>
              </a:solidFill>
            </a:endParaRPr>
          </a:p>
          <a:p>
            <a:pPr marL="514350" indent="-514350" algn="ctr">
              <a:lnSpc>
                <a:spcPct val="150000"/>
              </a:lnSpc>
              <a:buFont typeface="+mj-lt"/>
              <a:buAutoNum type="arabicPeriod"/>
            </a:pPr>
            <a:r>
              <a:rPr lang="zh-CN" altLang="en-US" sz="3200" dirty="0"/>
              <a:t>编写系统用例描述</a:t>
            </a:r>
            <a:endParaRPr lang="en-US" altLang="zh-CN" sz="3200" dirty="0"/>
          </a:p>
          <a:p>
            <a:pPr marL="514350" indent="-514350" algn="ctr">
              <a:lnSpc>
                <a:spcPct val="150000"/>
              </a:lnSpc>
              <a:buFont typeface="+mj-lt"/>
              <a:buAutoNum type="arabicPeriod"/>
            </a:pPr>
            <a:r>
              <a:rPr lang="zh-CN" altLang="en-US" sz="3200" dirty="0"/>
              <a:t>更新域模型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274320" y="449590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系统用例建模步骤</a:t>
            </a: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3671204" y="646137"/>
            <a:ext cx="491490" cy="318085"/>
            <a:chOff x="3017520" y="601990"/>
            <a:chExt cx="491490" cy="414010"/>
          </a:xfrm>
        </p:grpSpPr>
        <p:sp>
          <p:nvSpPr>
            <p:cNvPr id="12" name="燕尾形 1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燕尾形 1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605549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426028"/>
            <a:ext cx="10972800" cy="4389120"/>
          </a:xfrm>
        </p:spPr>
        <p:txBody>
          <a:bodyPr/>
          <a:lstStyle/>
          <a:p>
            <a:pPr marL="51435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/>
              <a:t>确定系统边界</a:t>
            </a:r>
            <a:endParaRPr lang="en-US" altLang="zh-CN" dirty="0"/>
          </a:p>
          <a:p>
            <a:pPr marL="51435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/>
              <a:t>识别系统执行者</a:t>
            </a:r>
            <a:endParaRPr lang="en-US" altLang="zh-CN" dirty="0"/>
          </a:p>
          <a:p>
            <a:pPr marL="51435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/>
              <a:t>识别系统用例</a:t>
            </a:r>
            <a:endParaRPr lang="en-US" altLang="zh-CN" dirty="0"/>
          </a:p>
          <a:p>
            <a:pPr marL="51435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/>
              <a:t>确定用例间的关系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274320" y="449590"/>
            <a:ext cx="30572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绘制系统用例图</a:t>
            </a: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3331567" y="646137"/>
            <a:ext cx="491490" cy="318085"/>
            <a:chOff x="3017520" y="601990"/>
            <a:chExt cx="491490" cy="414010"/>
          </a:xfrm>
        </p:grpSpPr>
        <p:sp>
          <p:nvSpPr>
            <p:cNvPr id="12" name="燕尾形 1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燕尾形 1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409793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0263" y="1327116"/>
            <a:ext cx="6853648" cy="43891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系统边界，即系统包含的功能与不包含的功能之间的界限。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通俗来说就是分割出系统内和系统外。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系统内，需要我们投入大量的精力进行</a:t>
            </a:r>
            <a:r>
              <a:rPr lang="zh-CN" altLang="en-US" dirty="0">
                <a:solidFill>
                  <a:srgbClr val="FF0000"/>
                </a:solidFill>
              </a:rPr>
              <a:t>建设</a:t>
            </a:r>
            <a:r>
              <a:rPr lang="zh-CN" altLang="en-US" dirty="0"/>
              <a:t>。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系统外，需要我们考虑与它们的</a:t>
            </a:r>
            <a:r>
              <a:rPr lang="zh-CN" altLang="en-US" dirty="0">
                <a:solidFill>
                  <a:srgbClr val="FF0000"/>
                </a:solidFill>
              </a:rPr>
              <a:t>接口</a:t>
            </a:r>
            <a:r>
              <a:rPr lang="zh-CN" altLang="en-US" dirty="0"/>
              <a:t>。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7395348" y="1070903"/>
            <a:ext cx="4357685" cy="5572164"/>
            <a:chOff x="4643438" y="1285860"/>
            <a:chExt cx="4357685" cy="5572164"/>
          </a:xfrm>
        </p:grpSpPr>
        <p:pic>
          <p:nvPicPr>
            <p:cNvPr id="11" name="Picture 2"/>
            <p:cNvPicPr>
              <a:picLocks noChangeAspect="1" noChangeArrowheads="1"/>
            </p:cNvPicPr>
            <p:nvPr/>
          </p:nvPicPr>
          <p:blipFill>
            <a:blip r:embed="rId2"/>
            <a:srcRect l="2929" t="2812" r="51367" b="4375"/>
            <a:stretch>
              <a:fillRect/>
            </a:stretch>
          </p:blipFill>
          <p:spPr bwMode="auto">
            <a:xfrm>
              <a:off x="4643438" y="1327116"/>
              <a:ext cx="4357685" cy="55309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8" name="椭圆 7"/>
            <p:cNvSpPr/>
            <p:nvPr/>
          </p:nvSpPr>
          <p:spPr>
            <a:xfrm>
              <a:off x="6286512" y="1285860"/>
              <a:ext cx="1643074" cy="55721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786710" y="5309258"/>
              <a:ext cx="1142976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</a:rPr>
                <a:t>在改进业务序列图中，系统的边界很直观。</a:t>
              </a: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274320" y="449590"/>
            <a:ext cx="42883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第一步：确定系统边界</a:t>
            </a:r>
          </a:p>
        </p:txBody>
      </p:sp>
      <p:cxnSp>
        <p:nvCxnSpPr>
          <p:cNvPr id="13" name="直接连接符 1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9" name="组合 18"/>
          <p:cNvGrpSpPr/>
          <p:nvPr/>
        </p:nvGrpSpPr>
        <p:grpSpPr>
          <a:xfrm>
            <a:off x="4441911" y="646137"/>
            <a:ext cx="491490" cy="318085"/>
            <a:chOff x="3017520" y="601990"/>
            <a:chExt cx="491490" cy="414010"/>
          </a:xfrm>
        </p:grpSpPr>
        <p:sp>
          <p:nvSpPr>
            <p:cNvPr id="20" name="燕尾形 19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1" name="燕尾形 20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2" name="燕尾形 21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45340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373776"/>
            <a:ext cx="10999304" cy="4417424"/>
          </a:xfrm>
        </p:spPr>
        <p:txBody>
          <a:bodyPr/>
          <a:lstStyle/>
          <a:p>
            <a:r>
              <a:rPr lang="zh-CN" altLang="en-US" dirty="0"/>
              <a:t>执行者</a:t>
            </a:r>
            <a:r>
              <a:rPr lang="en-US" altLang="zh-CN" dirty="0"/>
              <a:t>[actor]</a:t>
            </a:r>
            <a:r>
              <a:rPr lang="zh-CN" altLang="en-US" dirty="0"/>
              <a:t>是在</a:t>
            </a:r>
            <a:r>
              <a:rPr lang="zh-CN" altLang="en-US" dirty="0">
                <a:solidFill>
                  <a:srgbClr val="FF0000"/>
                </a:solidFill>
              </a:rPr>
              <a:t>系统之外</a:t>
            </a:r>
            <a:r>
              <a:rPr lang="zh-CN" altLang="en-US" dirty="0"/>
              <a:t>，透过</a:t>
            </a:r>
            <a:r>
              <a:rPr lang="zh-CN" altLang="en-US" dirty="0">
                <a:solidFill>
                  <a:srgbClr val="FF0000"/>
                </a:solidFill>
              </a:rPr>
              <a:t>系统边界</a:t>
            </a:r>
            <a:r>
              <a:rPr lang="zh-CN" altLang="en-US" dirty="0"/>
              <a:t>，与系统进行</a:t>
            </a:r>
            <a:r>
              <a:rPr lang="zh-CN" altLang="en-US" dirty="0">
                <a:solidFill>
                  <a:srgbClr val="FF0000"/>
                </a:solidFill>
              </a:rPr>
              <a:t>有意义交互</a:t>
            </a:r>
            <a:r>
              <a:rPr lang="zh-CN" altLang="en-US" dirty="0"/>
              <a:t>的</a:t>
            </a:r>
            <a:r>
              <a:rPr lang="zh-CN" altLang="en-US" dirty="0">
                <a:solidFill>
                  <a:srgbClr val="FF0000"/>
                </a:solidFill>
              </a:rPr>
              <a:t>任何事物</a:t>
            </a:r>
            <a:r>
              <a:rPr lang="zh-CN" altLang="en-US" dirty="0"/>
              <a:t>。</a:t>
            </a:r>
            <a:endParaRPr lang="en-US" altLang="zh-CN" dirty="0"/>
          </a:p>
          <a:p>
            <a:pPr lvl="1"/>
            <a:r>
              <a:rPr lang="zh-CN" altLang="en-US" dirty="0"/>
              <a:t>人</a:t>
            </a:r>
            <a:endParaRPr lang="en-US" altLang="zh-CN" dirty="0"/>
          </a:p>
          <a:p>
            <a:pPr lvl="1"/>
            <a:r>
              <a:rPr lang="zh-CN" altLang="en-US" dirty="0"/>
              <a:t>系统</a:t>
            </a:r>
            <a:endParaRPr lang="en-US" altLang="zh-CN" dirty="0"/>
          </a:p>
          <a:p>
            <a:pPr lvl="1"/>
            <a:r>
              <a:rPr lang="zh-CN" altLang="en-US" dirty="0"/>
              <a:t>硬件设备</a:t>
            </a:r>
            <a:endParaRPr lang="en-US" altLang="zh-CN" dirty="0"/>
          </a:p>
          <a:p>
            <a:pPr lvl="1"/>
            <a:r>
              <a:rPr lang="zh-CN" altLang="en-US" dirty="0"/>
              <a:t>时间</a:t>
            </a:r>
            <a:endParaRPr lang="en-US" altLang="zh-CN" dirty="0"/>
          </a:p>
          <a:p>
            <a:pPr lvl="1"/>
            <a:r>
              <a:rPr lang="en-US" altLang="zh-CN" dirty="0"/>
              <a:t>……</a:t>
            </a: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346397" y="2343424"/>
            <a:ext cx="6179665" cy="34194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文本框 4"/>
          <p:cNvSpPr txBox="1"/>
          <p:nvPr/>
        </p:nvSpPr>
        <p:spPr>
          <a:xfrm>
            <a:off x="274320" y="449590"/>
            <a:ext cx="46987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第二步：识别系统执行者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4899113" y="646137"/>
            <a:ext cx="491490" cy="318085"/>
            <a:chOff x="3017520" y="601990"/>
            <a:chExt cx="491490" cy="414010"/>
          </a:xfrm>
        </p:grpSpPr>
        <p:sp>
          <p:nvSpPr>
            <p:cNvPr id="13" name="燕尾形 12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燕尾形 14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646016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/>
          <a:srcRect l="14062" t="33915" r="26172" b="37984"/>
          <a:stretch>
            <a:fillRect/>
          </a:stretch>
        </p:blipFill>
        <p:spPr bwMode="auto">
          <a:xfrm>
            <a:off x="2452662" y="4000504"/>
            <a:ext cx="7286676" cy="20717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圆角矩形标注 4"/>
          <p:cNvSpPr/>
          <p:nvPr/>
        </p:nvSpPr>
        <p:spPr>
          <a:xfrm>
            <a:off x="1881158" y="2214554"/>
            <a:ext cx="2643206" cy="1428760"/>
          </a:xfrm>
          <a:prstGeom prst="wedgeRoundRectCallout">
            <a:avLst>
              <a:gd name="adj1" fmla="val -6041"/>
              <a:gd name="adj2" fmla="val 10138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主执行者：</a:t>
            </a:r>
            <a:endParaRPr lang="en-US" altLang="zh-CN" sz="2000" dirty="0"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1.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用例发起者；</a:t>
            </a:r>
            <a:endParaRPr lang="en-US" altLang="zh-CN" sz="2000" dirty="0"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2.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用例为其实现有价值的目标；</a:t>
            </a:r>
          </a:p>
        </p:txBody>
      </p:sp>
      <p:sp>
        <p:nvSpPr>
          <p:cNvPr id="6" name="圆角矩形标注 5"/>
          <p:cNvSpPr/>
          <p:nvPr/>
        </p:nvSpPr>
        <p:spPr>
          <a:xfrm>
            <a:off x="7810512" y="2071678"/>
            <a:ext cx="2643206" cy="1357322"/>
          </a:xfrm>
          <a:prstGeom prst="wedgeRoundRectCallout">
            <a:avLst>
              <a:gd name="adj1" fmla="val 1117"/>
              <a:gd name="adj2" fmla="val 12362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辅执行者：</a:t>
            </a:r>
            <a:endParaRPr lang="en-US" altLang="zh-CN" sz="2000" dirty="0"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1.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用例支持者；</a:t>
            </a:r>
            <a:endParaRPr lang="en-US" altLang="zh-CN" sz="2000" dirty="0"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2.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用例的完成需要与其交互，得到其支持；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274320" y="449590"/>
            <a:ext cx="43636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主执行者 </a:t>
            </a:r>
            <a:r>
              <a:rPr lang="en-US" altLang="zh-CN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VS. </a:t>
            </a:r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辅执行者</a:t>
            </a:r>
          </a:p>
        </p:txBody>
      </p:sp>
      <p:cxnSp>
        <p:nvCxnSpPr>
          <p:cNvPr id="8" name="直接连接符 7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4" name="组合 13"/>
          <p:cNvGrpSpPr/>
          <p:nvPr/>
        </p:nvGrpSpPr>
        <p:grpSpPr>
          <a:xfrm>
            <a:off x="4611729" y="646137"/>
            <a:ext cx="491490" cy="318085"/>
            <a:chOff x="3017520" y="601990"/>
            <a:chExt cx="491490" cy="414010"/>
          </a:xfrm>
        </p:grpSpPr>
        <p:sp>
          <p:nvSpPr>
            <p:cNvPr id="15" name="燕尾形 1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6" name="燕尾形 1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7" name="燕尾形 1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912697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40229" y="1399903"/>
            <a:ext cx="8401080" cy="4389120"/>
          </a:xfrm>
        </p:spPr>
        <p:txBody>
          <a:bodyPr/>
          <a:lstStyle/>
          <a:p>
            <a:pPr eaLnBrk="1" hangingPunct="1">
              <a:lnSpc>
                <a:spcPct val="120000"/>
              </a:lnSpc>
            </a:pPr>
            <a:r>
              <a:rPr lang="zh-CN" altLang="en-US" dirty="0"/>
              <a:t>谁使用该系统？</a:t>
            </a:r>
          </a:p>
          <a:p>
            <a:pPr eaLnBrk="1" hangingPunct="1">
              <a:lnSpc>
                <a:spcPct val="120000"/>
              </a:lnSpc>
            </a:pPr>
            <a:r>
              <a:rPr lang="zh-CN" altLang="en-US" dirty="0"/>
              <a:t>谁改变系统的数据？</a:t>
            </a:r>
          </a:p>
          <a:p>
            <a:pPr eaLnBrk="1" hangingPunct="1">
              <a:lnSpc>
                <a:spcPct val="120000"/>
              </a:lnSpc>
            </a:pPr>
            <a:r>
              <a:rPr lang="zh-CN" altLang="en-US" dirty="0"/>
              <a:t>谁从系统获取信息？</a:t>
            </a:r>
          </a:p>
          <a:p>
            <a:pPr eaLnBrk="1" hangingPunct="1">
              <a:lnSpc>
                <a:spcPct val="120000"/>
              </a:lnSpc>
            </a:pPr>
            <a:r>
              <a:rPr lang="zh-CN" altLang="en-US" dirty="0"/>
              <a:t>谁负责维护、管理并保持系统正常运行？</a:t>
            </a:r>
          </a:p>
          <a:p>
            <a:pPr eaLnBrk="1" hangingPunct="1">
              <a:lnSpc>
                <a:spcPct val="120000"/>
              </a:lnSpc>
            </a:pPr>
            <a:r>
              <a:rPr lang="zh-CN" altLang="en-US" dirty="0"/>
              <a:t>系统需要应付哪些硬件设备？</a:t>
            </a:r>
          </a:p>
          <a:p>
            <a:pPr eaLnBrk="1" hangingPunct="1">
              <a:lnSpc>
                <a:spcPct val="120000"/>
              </a:lnSpc>
            </a:pPr>
            <a:r>
              <a:rPr lang="zh-CN" altLang="en-US" dirty="0"/>
              <a:t>系统需要和那些外部系统交互？</a:t>
            </a:r>
            <a:endParaRPr lang="en-US" altLang="zh-CN" dirty="0"/>
          </a:p>
          <a:p>
            <a:pPr eaLnBrk="1" hangingPunct="1">
              <a:lnSpc>
                <a:spcPct val="120000"/>
              </a:lnSpc>
            </a:pPr>
            <a:r>
              <a:rPr lang="zh-CN" altLang="en-US" dirty="0"/>
              <a:t>谁对系统运行产生的结果感兴趣？</a:t>
            </a:r>
            <a:endParaRPr lang="en-US" altLang="zh-CN" dirty="0"/>
          </a:p>
          <a:p>
            <a:pPr eaLnBrk="1" hangingPunct="1">
              <a:lnSpc>
                <a:spcPct val="120000"/>
              </a:lnSpc>
            </a:pPr>
            <a:r>
              <a:rPr lang="zh-CN" altLang="en-US" dirty="0"/>
              <a:t>有没有自动发生的事件？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274320" y="449590"/>
            <a:ext cx="65630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识别执行者的方法</a:t>
            </a:r>
            <a:r>
              <a:rPr lang="en-US" altLang="zh-CN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思考</a:t>
            </a:r>
            <a:r>
              <a:rPr lang="en-US" altLang="zh-CN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头脑风暴</a:t>
            </a:r>
            <a:r>
              <a:rPr lang="en-US" altLang="zh-CN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6727915" y="646137"/>
            <a:ext cx="491490" cy="318085"/>
            <a:chOff x="3017520" y="601990"/>
            <a:chExt cx="491490" cy="414010"/>
          </a:xfrm>
        </p:grpSpPr>
        <p:sp>
          <p:nvSpPr>
            <p:cNvPr id="12" name="燕尾形 1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燕尾形 1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244899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 l="18750" t="20349" r="37890" b="43798"/>
          <a:stretch>
            <a:fillRect/>
          </a:stretch>
        </p:blipFill>
        <p:spPr bwMode="auto">
          <a:xfrm>
            <a:off x="3595670" y="2864741"/>
            <a:ext cx="6000792" cy="30003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585535"/>
            <a:ext cx="10972800" cy="4389120"/>
          </a:xfrm>
        </p:spPr>
        <p:txBody>
          <a:bodyPr/>
          <a:lstStyle/>
          <a:p>
            <a:r>
              <a:rPr lang="zh-CN" altLang="en-US" dirty="0"/>
              <a:t>业务序列图详细描述业务执行者、业务工人、业务实体之间如何交互，以完成某个业务用例的实现流程。</a:t>
            </a:r>
          </a:p>
        </p:txBody>
      </p:sp>
      <p:sp>
        <p:nvSpPr>
          <p:cNvPr id="5" name="线形标注 2(带边框和强调线) 4"/>
          <p:cNvSpPr/>
          <p:nvPr/>
        </p:nvSpPr>
        <p:spPr>
          <a:xfrm>
            <a:off x="1881158" y="2721865"/>
            <a:ext cx="1428760" cy="571504"/>
          </a:xfrm>
          <a:prstGeom prst="accentBorderCallout2">
            <a:avLst>
              <a:gd name="adj1" fmla="val 44147"/>
              <a:gd name="adj2" fmla="val 106799"/>
              <a:gd name="adj3" fmla="val 44147"/>
              <a:gd name="adj4" fmla="val 122168"/>
              <a:gd name="adj5" fmla="val 70771"/>
              <a:gd name="adj6" fmla="val 13444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 algn="ctr"/>
            <a:r>
              <a:rPr lang="zh-CN" altLang="en-US" b="1" dirty="0">
                <a:latin typeface="微软雅黑" pitchFamily="34" charset="-122"/>
                <a:ea typeface="微软雅黑" pitchFamily="34" charset="-122"/>
              </a:rPr>
              <a:t>业务执行者</a:t>
            </a:r>
            <a:endParaRPr lang="en-US" altLang="zh-CN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线形标注 2(带边框和强调线) 5"/>
          <p:cNvSpPr/>
          <p:nvPr/>
        </p:nvSpPr>
        <p:spPr>
          <a:xfrm>
            <a:off x="6881818" y="2507551"/>
            <a:ext cx="1428760" cy="571504"/>
          </a:xfrm>
          <a:prstGeom prst="accentBorderCallout2">
            <a:avLst>
              <a:gd name="adj1" fmla="val 49226"/>
              <a:gd name="adj2" fmla="val -6978"/>
              <a:gd name="adj3" fmla="val 49227"/>
              <a:gd name="adj4" fmla="val -17006"/>
              <a:gd name="adj5" fmla="val 94723"/>
              <a:gd name="adj6" fmla="val -4147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 algn="ctr"/>
            <a:r>
              <a:rPr lang="zh-CN" altLang="en-US" b="1" dirty="0">
                <a:latin typeface="微软雅黑" pitchFamily="34" charset="-122"/>
                <a:ea typeface="微软雅黑" pitchFamily="34" charset="-122"/>
              </a:rPr>
              <a:t>业务工人</a:t>
            </a:r>
            <a:endParaRPr lang="en-US" altLang="zh-CN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线形标注 2(带边框和强调线) 6"/>
          <p:cNvSpPr/>
          <p:nvPr/>
        </p:nvSpPr>
        <p:spPr>
          <a:xfrm>
            <a:off x="9382148" y="3936311"/>
            <a:ext cx="1428760" cy="571504"/>
          </a:xfrm>
          <a:prstGeom prst="accentBorderCallout2">
            <a:avLst>
              <a:gd name="adj1" fmla="val 67004"/>
              <a:gd name="adj2" fmla="val -5962"/>
              <a:gd name="adj3" fmla="val 64464"/>
              <a:gd name="adj4" fmla="val -23101"/>
              <a:gd name="adj5" fmla="val 5835"/>
              <a:gd name="adj6" fmla="val -3030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 algn="ctr"/>
            <a:r>
              <a:rPr lang="zh-CN" altLang="en-US" b="1" dirty="0">
                <a:latin typeface="微软雅黑" pitchFamily="34" charset="-122"/>
                <a:ea typeface="微软雅黑" pitchFamily="34" charset="-122"/>
              </a:rPr>
              <a:t>业务实体</a:t>
            </a:r>
            <a:endParaRPr lang="en-US" altLang="zh-CN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线形标注 2(带边框和强调线) 7"/>
          <p:cNvSpPr/>
          <p:nvPr/>
        </p:nvSpPr>
        <p:spPr>
          <a:xfrm>
            <a:off x="2024034" y="4579253"/>
            <a:ext cx="1428760" cy="571504"/>
          </a:xfrm>
          <a:prstGeom prst="accentBorderCallout2">
            <a:avLst>
              <a:gd name="adj1" fmla="val 44147"/>
              <a:gd name="adj2" fmla="val 106799"/>
              <a:gd name="adj3" fmla="val 44147"/>
              <a:gd name="adj4" fmla="val 122168"/>
              <a:gd name="adj5" fmla="val -35237"/>
              <a:gd name="adj6" fmla="val 1786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 algn="ctr"/>
            <a:r>
              <a:rPr lang="zh-CN" altLang="en-US" b="1" dirty="0">
                <a:latin typeface="微软雅黑" pitchFamily="34" charset="-122"/>
                <a:ea typeface="微软雅黑" pitchFamily="34" charset="-122"/>
              </a:rPr>
              <a:t>调用消息</a:t>
            </a:r>
            <a:endParaRPr lang="en-US" altLang="zh-CN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线形标注 2(带边框和强调线) 8"/>
          <p:cNvSpPr/>
          <p:nvPr/>
        </p:nvSpPr>
        <p:spPr>
          <a:xfrm>
            <a:off x="6096000" y="5936575"/>
            <a:ext cx="1428760" cy="571504"/>
          </a:xfrm>
          <a:prstGeom prst="accentBorderCallout2">
            <a:avLst>
              <a:gd name="adj1" fmla="val 44147"/>
              <a:gd name="adj2" fmla="val 106799"/>
              <a:gd name="adj3" fmla="val 44147"/>
              <a:gd name="adj4" fmla="val 122168"/>
              <a:gd name="adj5" fmla="val -58620"/>
              <a:gd name="adj6" fmla="val 14004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 algn="ctr"/>
            <a:r>
              <a:rPr lang="zh-CN" altLang="en-US" b="1" dirty="0">
                <a:latin typeface="微软雅黑" pitchFamily="34" charset="-122"/>
                <a:ea typeface="微软雅黑" pitchFamily="34" charset="-122"/>
              </a:rPr>
              <a:t>返回消息</a:t>
            </a:r>
            <a:endParaRPr lang="en-US" altLang="zh-CN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74320" y="449590"/>
            <a:ext cx="46987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回顾：业务序列图的组成</a:t>
            </a:r>
          </a:p>
        </p:txBody>
      </p:sp>
      <p:cxnSp>
        <p:nvCxnSpPr>
          <p:cNvPr id="11" name="直接连接符 10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9958956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7" name="组合 16"/>
          <p:cNvGrpSpPr/>
          <p:nvPr/>
        </p:nvGrpSpPr>
        <p:grpSpPr>
          <a:xfrm>
            <a:off x="4973042" y="627847"/>
            <a:ext cx="491490" cy="318085"/>
            <a:chOff x="3017520" y="601990"/>
            <a:chExt cx="491490" cy="414010"/>
          </a:xfrm>
        </p:grpSpPr>
        <p:sp>
          <p:nvSpPr>
            <p:cNvPr id="18" name="燕尾形 17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9" name="燕尾形 18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0" name="燕尾形 19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11652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661851" y="1399903"/>
            <a:ext cx="10872652" cy="4389120"/>
          </a:xfrm>
        </p:spPr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zh-CN" altLang="en-US" dirty="0"/>
              <a:t>某汽车制造厂需要一套物料管理系统，该系统实现的部分功能如下：</a:t>
            </a:r>
            <a:endParaRPr lang="en-US" altLang="zh-CN" dirty="0"/>
          </a:p>
          <a:p>
            <a:pPr marL="742950" lvl="2" indent="-342900">
              <a:lnSpc>
                <a:spcPct val="150000"/>
              </a:lnSpc>
            </a:pPr>
            <a:r>
              <a:rPr lang="zh-CN" altLang="en-US" sz="2300" dirty="0"/>
              <a:t>工人领取物料，库存操作员交付物料给工人并在系统中记录物料变更情况；</a:t>
            </a:r>
            <a:endParaRPr lang="en-US" altLang="zh-CN" sz="2300" dirty="0"/>
          </a:p>
          <a:p>
            <a:pPr marL="742950" lvl="2" indent="-342900">
              <a:lnSpc>
                <a:spcPct val="150000"/>
              </a:lnSpc>
            </a:pPr>
            <a:r>
              <a:rPr lang="zh-CN" altLang="en-US" sz="2300" dirty="0"/>
              <a:t>工人退还余料给库房，库存操作员接收物料并在系统中记录物料变更情况；</a:t>
            </a:r>
            <a:endParaRPr lang="en-US" altLang="zh-CN" sz="2300" dirty="0"/>
          </a:p>
          <a:p>
            <a:pPr marL="742950" lvl="2" indent="-342900">
              <a:lnSpc>
                <a:spcPct val="150000"/>
              </a:lnSpc>
            </a:pPr>
            <a:r>
              <a:rPr lang="zh-CN" altLang="en-US" sz="2300" dirty="0"/>
              <a:t>库房管理员定期盘点库存；</a:t>
            </a:r>
            <a:endParaRPr lang="en-US" altLang="zh-CN" sz="2300" dirty="0"/>
          </a:p>
          <a:p>
            <a:pPr marL="1200150" lvl="3" indent="-342900">
              <a:lnSpc>
                <a:spcPct val="150000"/>
              </a:lnSpc>
            </a:pPr>
            <a:r>
              <a:rPr lang="zh-CN" altLang="en-US" sz="2200" dirty="0"/>
              <a:t>缺货时，库房管理员通过系统通知供应商供货；</a:t>
            </a:r>
            <a:endParaRPr lang="en-US" altLang="zh-CN" sz="2200" dirty="0"/>
          </a:p>
          <a:p>
            <a:pPr marL="1200150" lvl="3" indent="-342900">
              <a:lnSpc>
                <a:spcPct val="150000"/>
              </a:lnSpc>
            </a:pPr>
            <a:r>
              <a:rPr lang="zh-CN" altLang="en-US" sz="2200" dirty="0"/>
              <a:t>对积存的货物，库房管理员通过系统向供货商申请退货；</a:t>
            </a:r>
            <a:endParaRPr lang="en-US" altLang="zh-CN" sz="2200" dirty="0"/>
          </a:p>
          <a:p>
            <a:pPr marL="742950" lvl="2" indent="-342900">
              <a:lnSpc>
                <a:spcPct val="150000"/>
              </a:lnSpc>
            </a:pPr>
            <a:r>
              <a:rPr lang="zh-CN" altLang="en-US" sz="2300" dirty="0"/>
              <a:t>每日晚</a:t>
            </a:r>
            <a:r>
              <a:rPr lang="en-US" altLang="zh-CN" sz="2300" dirty="0"/>
              <a:t>11</a:t>
            </a:r>
            <a:r>
              <a:rPr lang="zh-CN" altLang="en-US" sz="2300" dirty="0"/>
              <a:t>点系统自动备份数据；</a:t>
            </a:r>
            <a:endParaRPr lang="en-US" altLang="zh-CN" sz="2300" dirty="0"/>
          </a:p>
          <a:p>
            <a:pPr marL="742950" lvl="2" indent="-342900">
              <a:lnSpc>
                <a:spcPct val="150000"/>
              </a:lnSpc>
            </a:pPr>
            <a:r>
              <a:rPr lang="zh-CN" altLang="en-US" sz="2300" dirty="0"/>
              <a:t>系统管理员负责维护系统正常运行。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274320" y="449590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示例：识别执行者</a:t>
            </a: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3694172" y="646612"/>
            <a:ext cx="491490" cy="318085"/>
            <a:chOff x="3017520" y="601990"/>
            <a:chExt cx="491490" cy="414010"/>
          </a:xfrm>
        </p:grpSpPr>
        <p:sp>
          <p:nvSpPr>
            <p:cNvPr id="13" name="燕尾形 12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燕尾形 14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579143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68829" y="1491179"/>
            <a:ext cx="8272490" cy="4102097"/>
          </a:xfrm>
        </p:spPr>
        <p:txBody>
          <a:bodyPr/>
          <a:lstStyle/>
          <a:p>
            <a:pPr eaLnBrk="1" hangingPunct="1">
              <a:lnSpc>
                <a:spcPct val="120000"/>
              </a:lnSpc>
            </a:pPr>
            <a:r>
              <a:rPr lang="zh-CN" altLang="en-US" sz="2400" dirty="0"/>
              <a:t>谁使用该系统？</a:t>
            </a:r>
          </a:p>
          <a:p>
            <a:pPr eaLnBrk="1" hangingPunct="1">
              <a:lnSpc>
                <a:spcPct val="120000"/>
              </a:lnSpc>
            </a:pPr>
            <a:r>
              <a:rPr lang="zh-CN" altLang="en-US" sz="2400" dirty="0"/>
              <a:t>谁改变系统的数据？</a:t>
            </a:r>
          </a:p>
          <a:p>
            <a:pPr eaLnBrk="1" hangingPunct="1">
              <a:lnSpc>
                <a:spcPct val="120000"/>
              </a:lnSpc>
            </a:pPr>
            <a:r>
              <a:rPr lang="zh-CN" altLang="en-US" sz="2400" dirty="0"/>
              <a:t>谁从系统获取信息？</a:t>
            </a:r>
          </a:p>
          <a:p>
            <a:pPr eaLnBrk="1" hangingPunct="1">
              <a:lnSpc>
                <a:spcPct val="120000"/>
              </a:lnSpc>
            </a:pPr>
            <a:r>
              <a:rPr lang="zh-CN" altLang="en-US" sz="2400" dirty="0"/>
              <a:t>谁负责维护、管理并保持系统正常运行？</a:t>
            </a:r>
          </a:p>
          <a:p>
            <a:pPr eaLnBrk="1" hangingPunct="1">
              <a:lnSpc>
                <a:spcPct val="120000"/>
              </a:lnSpc>
            </a:pPr>
            <a:r>
              <a:rPr lang="zh-CN" altLang="en-US" sz="2400" dirty="0"/>
              <a:t>系统需要应付哪些硬件设备？</a:t>
            </a:r>
          </a:p>
          <a:p>
            <a:pPr eaLnBrk="1" hangingPunct="1">
              <a:lnSpc>
                <a:spcPct val="120000"/>
              </a:lnSpc>
            </a:pPr>
            <a:r>
              <a:rPr lang="zh-CN" altLang="en-US" sz="2400" dirty="0"/>
              <a:t>系统需要和哪些外部系统交互？</a:t>
            </a:r>
            <a:endParaRPr lang="en-US" altLang="zh-CN" sz="2400" dirty="0"/>
          </a:p>
          <a:p>
            <a:pPr eaLnBrk="1" hangingPunct="1">
              <a:lnSpc>
                <a:spcPct val="120000"/>
              </a:lnSpc>
            </a:pPr>
            <a:r>
              <a:rPr lang="zh-CN" altLang="en-US" sz="2400" dirty="0"/>
              <a:t>谁对系统运行产生的结果感兴趣？</a:t>
            </a:r>
            <a:endParaRPr lang="en-US" altLang="zh-CN" sz="2400" dirty="0"/>
          </a:p>
          <a:p>
            <a:pPr eaLnBrk="1" hangingPunct="1">
              <a:lnSpc>
                <a:spcPct val="120000"/>
              </a:lnSpc>
            </a:pPr>
            <a:r>
              <a:rPr lang="zh-CN" altLang="en-US" sz="2400" dirty="0"/>
              <a:t>有没有自动发生的事件？</a:t>
            </a:r>
          </a:p>
        </p:txBody>
      </p:sp>
      <p:sp>
        <p:nvSpPr>
          <p:cNvPr id="161796" name="Text Box 4"/>
          <p:cNvSpPr txBox="1">
            <a:spLocks noChangeArrowheads="1"/>
          </p:cNvSpPr>
          <p:nvPr/>
        </p:nvSpPr>
        <p:spPr bwMode="auto">
          <a:xfrm>
            <a:off x="4234022" y="1554259"/>
            <a:ext cx="2723823" cy="369332"/>
          </a:xfrm>
          <a:prstGeom prst="rect">
            <a:avLst/>
          </a:prstGeom>
          <a:solidFill>
            <a:srgbClr val="CCECFF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dirty="0">
                <a:latin typeface="Tahoma" pitchFamily="34" charset="0"/>
                <a:ea typeface="黑体" pitchFamily="2" charset="-122"/>
              </a:rPr>
              <a:t>库存操作员，库房管理员</a:t>
            </a:r>
          </a:p>
        </p:txBody>
      </p:sp>
      <p:sp>
        <p:nvSpPr>
          <p:cNvPr id="161797" name="Text Box 5"/>
          <p:cNvSpPr txBox="1">
            <a:spLocks noChangeArrowheads="1"/>
          </p:cNvSpPr>
          <p:nvPr/>
        </p:nvSpPr>
        <p:spPr bwMode="auto">
          <a:xfrm>
            <a:off x="4234021" y="2157170"/>
            <a:ext cx="2723823" cy="369332"/>
          </a:xfrm>
          <a:prstGeom prst="rect">
            <a:avLst/>
          </a:prstGeom>
          <a:solidFill>
            <a:srgbClr val="CCECFF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dirty="0">
                <a:latin typeface="Tahoma" pitchFamily="34" charset="0"/>
                <a:ea typeface="黑体" pitchFamily="2" charset="-122"/>
              </a:rPr>
              <a:t>库存操作员，库房管理员</a:t>
            </a:r>
          </a:p>
        </p:txBody>
      </p:sp>
      <p:sp>
        <p:nvSpPr>
          <p:cNvPr id="161798" name="Text Box 6"/>
          <p:cNvSpPr txBox="1">
            <a:spLocks noChangeArrowheads="1"/>
          </p:cNvSpPr>
          <p:nvPr/>
        </p:nvSpPr>
        <p:spPr bwMode="auto">
          <a:xfrm>
            <a:off x="4188818" y="2748752"/>
            <a:ext cx="2723823" cy="369332"/>
          </a:xfrm>
          <a:prstGeom prst="rect">
            <a:avLst/>
          </a:prstGeom>
          <a:solidFill>
            <a:srgbClr val="CCECFF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dirty="0">
                <a:latin typeface="Tahoma" pitchFamily="34" charset="0"/>
                <a:ea typeface="黑体" pitchFamily="2" charset="-122"/>
              </a:rPr>
              <a:t>库存操作员，库房管理员</a:t>
            </a:r>
          </a:p>
        </p:txBody>
      </p:sp>
      <p:sp>
        <p:nvSpPr>
          <p:cNvPr id="161800" name="Text Box 8"/>
          <p:cNvSpPr txBox="1">
            <a:spLocks noChangeArrowheads="1"/>
          </p:cNvSpPr>
          <p:nvPr/>
        </p:nvSpPr>
        <p:spPr bwMode="auto">
          <a:xfrm>
            <a:off x="7008031" y="3243224"/>
            <a:ext cx="1471594" cy="369332"/>
          </a:xfrm>
          <a:prstGeom prst="rect">
            <a:avLst/>
          </a:prstGeom>
          <a:solidFill>
            <a:srgbClr val="CCECFF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dirty="0">
                <a:latin typeface="Tahoma" pitchFamily="34" charset="0"/>
                <a:ea typeface="黑体" pitchFamily="2" charset="-122"/>
              </a:rPr>
              <a:t>系统管理员</a:t>
            </a:r>
          </a:p>
        </p:txBody>
      </p:sp>
      <p:sp>
        <p:nvSpPr>
          <p:cNvPr id="161801" name="Text Box 9"/>
          <p:cNvSpPr txBox="1">
            <a:spLocks noChangeArrowheads="1"/>
          </p:cNvSpPr>
          <p:nvPr/>
        </p:nvSpPr>
        <p:spPr bwMode="auto">
          <a:xfrm>
            <a:off x="5976934" y="4440762"/>
            <a:ext cx="2438400" cy="311150"/>
          </a:xfrm>
          <a:prstGeom prst="rect">
            <a:avLst/>
          </a:prstGeom>
          <a:solidFill>
            <a:srgbClr val="CCECFF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8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lang="zh-CN" altLang="en-US" dirty="0">
                <a:latin typeface="Tahoma" pitchFamily="34" charset="0"/>
                <a:ea typeface="黑体" pitchFamily="2" charset="-122"/>
              </a:rPr>
              <a:t>供应商系统</a:t>
            </a:r>
            <a:endParaRPr lang="zh-CN" altLang="en-US" b="1" dirty="0">
              <a:latin typeface="Tahoma" pitchFamily="34" charset="0"/>
              <a:ea typeface="黑体" pitchFamily="2" charset="-122"/>
            </a:endParaRPr>
          </a:p>
        </p:txBody>
      </p:sp>
      <p:sp>
        <p:nvSpPr>
          <p:cNvPr id="161803" name="Text Box 11"/>
          <p:cNvSpPr txBox="1">
            <a:spLocks noChangeArrowheads="1"/>
          </p:cNvSpPr>
          <p:nvPr/>
        </p:nvSpPr>
        <p:spPr bwMode="auto">
          <a:xfrm>
            <a:off x="5972617" y="5521318"/>
            <a:ext cx="762000" cy="366713"/>
          </a:xfrm>
          <a:prstGeom prst="rect">
            <a:avLst/>
          </a:prstGeom>
          <a:solidFill>
            <a:srgbClr val="CCECFF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dirty="0">
                <a:latin typeface="Tahoma" pitchFamily="34" charset="0"/>
                <a:ea typeface="黑体" pitchFamily="2" charset="-122"/>
              </a:rPr>
              <a:t>时间</a:t>
            </a:r>
          </a:p>
        </p:txBody>
      </p:sp>
      <p:sp>
        <p:nvSpPr>
          <p:cNvPr id="12" name="Text Box 7"/>
          <p:cNvSpPr txBox="1">
            <a:spLocks noChangeArrowheads="1"/>
          </p:cNvSpPr>
          <p:nvPr/>
        </p:nvSpPr>
        <p:spPr bwMode="auto">
          <a:xfrm>
            <a:off x="5972617" y="4979649"/>
            <a:ext cx="3857620" cy="313932"/>
          </a:xfrm>
          <a:prstGeom prst="rect">
            <a:avLst/>
          </a:prstGeom>
          <a:solidFill>
            <a:srgbClr val="CCECFF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lang="zh-CN" altLang="en-US" dirty="0">
                <a:latin typeface="Tahoma" pitchFamily="34" charset="0"/>
                <a:ea typeface="黑体" pitchFamily="2" charset="-122"/>
              </a:rPr>
              <a:t>库存操作员</a:t>
            </a:r>
            <a:r>
              <a:rPr lang="en-US" altLang="zh-CN" dirty="0">
                <a:latin typeface="Tahoma" pitchFamily="34" charset="0"/>
                <a:ea typeface="黑体" pitchFamily="2" charset="-122"/>
              </a:rPr>
              <a:t>,</a:t>
            </a:r>
            <a:r>
              <a:rPr lang="zh-CN" altLang="en-US" dirty="0">
                <a:latin typeface="Tahoma" pitchFamily="34" charset="0"/>
                <a:ea typeface="黑体" pitchFamily="2" charset="-122"/>
              </a:rPr>
              <a:t>库房管理员</a:t>
            </a:r>
            <a:r>
              <a:rPr lang="en-US" altLang="zh-CN" dirty="0">
                <a:latin typeface="Tahoma" pitchFamily="34" charset="0"/>
                <a:ea typeface="黑体" pitchFamily="2" charset="-122"/>
              </a:rPr>
              <a:t>,</a:t>
            </a:r>
            <a:r>
              <a:rPr lang="zh-CN" altLang="en-US" dirty="0">
                <a:latin typeface="Tahoma" pitchFamily="34" charset="0"/>
                <a:ea typeface="黑体" pitchFamily="2" charset="-122"/>
              </a:rPr>
              <a:t>供应商系统</a:t>
            </a:r>
            <a:endParaRPr lang="zh-CN" altLang="en-US" b="1" dirty="0">
              <a:latin typeface="Tahoma" pitchFamily="34" charset="0"/>
              <a:ea typeface="黑体" pitchFamily="2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5387671" y="3612556"/>
            <a:ext cx="75052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400" b="1" dirty="0">
                <a:solidFill>
                  <a:srgbClr val="FF0000"/>
                </a:solidFill>
                <a:latin typeface="Berlin Sans FB Demi" pitchFamily="34" charset="0"/>
              </a:rPr>
              <a:t>×</a:t>
            </a:r>
            <a:endParaRPr lang="zh-CN" altLang="en-US" sz="4400" b="1" dirty="0">
              <a:solidFill>
                <a:srgbClr val="FF0000"/>
              </a:solidFill>
              <a:latin typeface="Berlin Sans FB Demi" pitchFamily="34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274320" y="449590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示例：识别执行者</a:t>
            </a:r>
          </a:p>
        </p:txBody>
      </p:sp>
      <p:cxnSp>
        <p:nvCxnSpPr>
          <p:cNvPr id="15" name="直接连接符 1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1" name="组合 20"/>
          <p:cNvGrpSpPr/>
          <p:nvPr/>
        </p:nvGrpSpPr>
        <p:grpSpPr>
          <a:xfrm>
            <a:off x="3697328" y="646137"/>
            <a:ext cx="491490" cy="318085"/>
            <a:chOff x="3017520" y="601990"/>
            <a:chExt cx="491490" cy="414010"/>
          </a:xfrm>
        </p:grpSpPr>
        <p:sp>
          <p:nvSpPr>
            <p:cNvPr id="22" name="燕尾形 2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3" name="燕尾形 2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4" name="燕尾形 2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21242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7" dur="500"/>
                                        <p:tgtEl>
                                          <p:spTgt spid="1617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2" dur="500"/>
                                        <p:tgtEl>
                                          <p:spTgt spid="1617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7" dur="500"/>
                                        <p:tgtEl>
                                          <p:spTgt spid="1617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22" dur="500"/>
                                        <p:tgtEl>
                                          <p:spTgt spid="1618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32" dur="500"/>
                                        <p:tgtEl>
                                          <p:spTgt spid="1618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42" dur="500"/>
                                        <p:tgtEl>
                                          <p:spTgt spid="1618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1796" grpId="0" animBg="1"/>
      <p:bldP spid="161797" grpId="0" animBg="1"/>
      <p:bldP spid="161798" grpId="0" animBg="1"/>
      <p:bldP spid="161800" grpId="0" animBg="1"/>
      <p:bldP spid="161801" grpId="0" animBg="1"/>
      <p:bldP spid="161803" grpId="0" animBg="1"/>
      <p:bldP spid="12" grpId="0" animBg="1"/>
      <p:bldP spid="13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 l="22266" t="35853" r="44921" b="20542"/>
          <a:stretch>
            <a:fillRect/>
          </a:stretch>
        </p:blipFill>
        <p:spPr bwMode="auto">
          <a:xfrm>
            <a:off x="3263789" y="1533757"/>
            <a:ext cx="5775707" cy="46411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文本框 3"/>
          <p:cNvSpPr txBox="1"/>
          <p:nvPr/>
        </p:nvSpPr>
        <p:spPr>
          <a:xfrm>
            <a:off x="274320" y="449590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示例：识别执行者</a:t>
            </a: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3736520" y="646137"/>
            <a:ext cx="491490" cy="318085"/>
            <a:chOff x="3017520" y="601990"/>
            <a:chExt cx="491490" cy="414010"/>
          </a:xfrm>
        </p:grpSpPr>
        <p:sp>
          <p:nvSpPr>
            <p:cNvPr id="12" name="燕尾形 1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燕尾形 1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8968659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 l="16406" t="25194" r="14453" b="2131"/>
          <a:stretch>
            <a:fillRect/>
          </a:stretch>
        </p:blipFill>
        <p:spPr bwMode="auto">
          <a:xfrm>
            <a:off x="1989306" y="1131135"/>
            <a:ext cx="8429684" cy="5357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文本框 4"/>
          <p:cNvSpPr txBox="1"/>
          <p:nvPr/>
        </p:nvSpPr>
        <p:spPr>
          <a:xfrm>
            <a:off x="274320" y="449590"/>
            <a:ext cx="59298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如何在业务模型基础上找执行者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6179278" y="646137"/>
            <a:ext cx="491490" cy="318085"/>
            <a:chOff x="3017520" y="601990"/>
            <a:chExt cx="491490" cy="414010"/>
          </a:xfrm>
        </p:grpSpPr>
        <p:sp>
          <p:nvSpPr>
            <p:cNvPr id="13" name="燕尾形 12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燕尾形 14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2300699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/>
          <a:srcRect l="2929" t="2812" r="51367" b="4375"/>
          <a:stretch>
            <a:fillRect/>
          </a:stretch>
        </p:blipFill>
        <p:spPr bwMode="auto">
          <a:xfrm>
            <a:off x="6167472" y="1160769"/>
            <a:ext cx="4488746" cy="56972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14" name="组合 13"/>
          <p:cNvGrpSpPr/>
          <p:nvPr/>
        </p:nvGrpSpPr>
        <p:grpSpPr>
          <a:xfrm>
            <a:off x="4524365" y="1928804"/>
            <a:ext cx="2500331" cy="2500329"/>
            <a:chOff x="3000364" y="1928803"/>
            <a:chExt cx="2500331" cy="2500329"/>
          </a:xfrm>
        </p:grpSpPr>
        <p:grpSp>
          <p:nvGrpSpPr>
            <p:cNvPr id="16" name="组合 15"/>
            <p:cNvGrpSpPr/>
            <p:nvPr/>
          </p:nvGrpSpPr>
          <p:grpSpPr>
            <a:xfrm>
              <a:off x="3000364" y="1928803"/>
              <a:ext cx="2500331" cy="2500329"/>
              <a:chOff x="3071802" y="1857365"/>
              <a:chExt cx="2500331" cy="2500329"/>
            </a:xfrm>
          </p:grpSpPr>
          <p:pic>
            <p:nvPicPr>
              <p:cNvPr id="4098" name="Picture 2"/>
              <p:cNvPicPr>
                <a:picLocks noChangeAspect="1" noChangeArrowheads="1"/>
              </p:cNvPicPr>
              <p:nvPr/>
            </p:nvPicPr>
            <p:blipFill>
              <a:blip r:embed="rId3"/>
              <a:srcRect l="23077" t="26795" r="19231" b="17179"/>
              <a:stretch>
                <a:fillRect/>
              </a:stretch>
            </p:blipFill>
            <p:spPr bwMode="auto">
              <a:xfrm>
                <a:off x="3071802" y="2714620"/>
                <a:ext cx="1071570" cy="164307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cxnSp>
            <p:nvCxnSpPr>
              <p:cNvPr id="15" name="直接箭头连接符 14"/>
              <p:cNvCxnSpPr>
                <a:endCxn id="4098" idx="3"/>
              </p:cNvCxnSpPr>
              <p:nvPr/>
            </p:nvCxnSpPr>
            <p:spPr>
              <a:xfrm rot="5400000">
                <a:off x="4018357" y="1982381"/>
                <a:ext cx="1678791" cy="1428760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TextBox 12"/>
            <p:cNvSpPr txBox="1"/>
            <p:nvPr/>
          </p:nvSpPr>
          <p:spPr>
            <a:xfrm>
              <a:off x="3749756" y="2428868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>
                  <a:solidFill>
                    <a:srgbClr val="FF0000"/>
                  </a:solidFill>
                </a:rPr>
                <a:t>主执行者</a:t>
              </a: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4524364" y="2071678"/>
            <a:ext cx="5572164" cy="4286281"/>
            <a:chOff x="3000364" y="2071677"/>
            <a:chExt cx="5572164" cy="4286281"/>
          </a:xfrm>
        </p:grpSpPr>
        <p:grpSp>
          <p:nvGrpSpPr>
            <p:cNvPr id="21" name="组合 20"/>
            <p:cNvGrpSpPr/>
            <p:nvPr/>
          </p:nvGrpSpPr>
          <p:grpSpPr>
            <a:xfrm>
              <a:off x="3000364" y="2071677"/>
              <a:ext cx="5572164" cy="4286281"/>
              <a:chOff x="3000364" y="2071677"/>
              <a:chExt cx="5572164" cy="4286281"/>
            </a:xfrm>
          </p:grpSpPr>
          <p:pic>
            <p:nvPicPr>
              <p:cNvPr id="4099" name="Picture 3"/>
              <p:cNvPicPr>
                <a:picLocks noChangeAspect="1" noChangeArrowheads="1"/>
              </p:cNvPicPr>
              <p:nvPr/>
            </p:nvPicPr>
            <p:blipFill>
              <a:blip r:embed="rId4"/>
              <a:srcRect l="16901" t="27183" r="19718" b="16619"/>
              <a:stretch>
                <a:fillRect/>
              </a:stretch>
            </p:blipFill>
            <p:spPr bwMode="auto">
              <a:xfrm>
                <a:off x="3000364" y="4857760"/>
                <a:ext cx="1071570" cy="150019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cxnSp>
            <p:nvCxnSpPr>
              <p:cNvPr id="17" name="直接箭头连接符 16"/>
              <p:cNvCxnSpPr>
                <a:endCxn id="4099" idx="3"/>
              </p:cNvCxnSpPr>
              <p:nvPr/>
            </p:nvCxnSpPr>
            <p:spPr>
              <a:xfrm rot="10800000" flipV="1">
                <a:off x="4071934" y="2071677"/>
                <a:ext cx="4500594" cy="3536181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8" name="TextBox 17"/>
            <p:cNvSpPr txBox="1"/>
            <p:nvPr/>
          </p:nvSpPr>
          <p:spPr>
            <a:xfrm>
              <a:off x="4500562" y="4071942"/>
              <a:ext cx="11144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>
                  <a:solidFill>
                    <a:srgbClr val="FF0000"/>
                  </a:solidFill>
                </a:rPr>
                <a:t>辅执行者</a:t>
              </a:r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274320" y="449590"/>
            <a:ext cx="59298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思考：自动银行系统的执行者？</a:t>
            </a:r>
          </a:p>
        </p:txBody>
      </p:sp>
      <p:cxnSp>
        <p:nvCxnSpPr>
          <p:cNvPr id="22" name="直接连接符 21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8" name="组合 27"/>
          <p:cNvGrpSpPr/>
          <p:nvPr/>
        </p:nvGrpSpPr>
        <p:grpSpPr>
          <a:xfrm>
            <a:off x="6061709" y="646137"/>
            <a:ext cx="491490" cy="318085"/>
            <a:chOff x="3017520" y="601990"/>
            <a:chExt cx="491490" cy="414010"/>
          </a:xfrm>
        </p:grpSpPr>
        <p:sp>
          <p:nvSpPr>
            <p:cNvPr id="29" name="燕尾形 28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0" name="燕尾形 29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1" name="燕尾形 30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2658698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8600" y="1380978"/>
            <a:ext cx="10559149" cy="4857784"/>
          </a:xfrm>
        </p:spPr>
        <p:txBody>
          <a:bodyPr>
            <a:noAutofit/>
          </a:bodyPr>
          <a:lstStyle/>
          <a:p>
            <a:r>
              <a:rPr lang="zh-CN" altLang="en-US" sz="2800" b="1" dirty="0"/>
              <a:t>再谈用例（注意：这里是指系统用例）</a:t>
            </a:r>
            <a:endParaRPr lang="en-US" altLang="zh-CN" sz="2400" b="1" dirty="0"/>
          </a:p>
          <a:p>
            <a:pPr lvl="1"/>
            <a:r>
              <a:rPr lang="zh-CN" altLang="en-US" sz="2200" dirty="0"/>
              <a:t>用例</a:t>
            </a:r>
            <a:r>
              <a:rPr lang="en-US" altLang="zh-CN" sz="2200" dirty="0"/>
              <a:t>[Use Case]</a:t>
            </a:r>
            <a:r>
              <a:rPr lang="zh-CN" altLang="en-US" sz="2200" dirty="0"/>
              <a:t> 是系统执行的一系列动作，这些动作生成特定执行者可观测的</a:t>
            </a:r>
            <a:r>
              <a:rPr lang="zh-CN" altLang="en-US" sz="2200" b="1" dirty="0">
                <a:solidFill>
                  <a:srgbClr val="FF0000"/>
                </a:solidFill>
              </a:rPr>
              <a:t>有价值</a:t>
            </a:r>
            <a:r>
              <a:rPr lang="zh-CN" altLang="en-US" sz="2200" dirty="0"/>
              <a:t>的结果。</a:t>
            </a:r>
            <a:endParaRPr lang="en-US" altLang="zh-CN" sz="2200" dirty="0"/>
          </a:p>
          <a:p>
            <a:pPr lvl="1"/>
            <a:r>
              <a:rPr lang="zh-CN" altLang="en-US" sz="2200" dirty="0"/>
              <a:t>通俗讲：用例是执行者通过系统</a:t>
            </a:r>
            <a:r>
              <a:rPr lang="zh-CN" altLang="en-US" sz="2200" b="1" dirty="0">
                <a:solidFill>
                  <a:srgbClr val="FF0000"/>
                </a:solidFill>
              </a:rPr>
              <a:t>达到某个目标</a:t>
            </a:r>
            <a:r>
              <a:rPr lang="zh-CN" altLang="en-US" sz="2200" dirty="0"/>
              <a:t>。</a:t>
            </a:r>
            <a:endParaRPr lang="en-US" altLang="zh-CN" sz="2200" dirty="0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/>
          <a:srcRect l="28906" t="24806" r="36523" b="27713"/>
          <a:stretch>
            <a:fillRect/>
          </a:stretch>
        </p:blipFill>
        <p:spPr bwMode="auto">
          <a:xfrm>
            <a:off x="4901279" y="3075524"/>
            <a:ext cx="3929090" cy="32631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5" name="圆角矩形标注 14"/>
          <p:cNvSpPr/>
          <p:nvPr/>
        </p:nvSpPr>
        <p:spPr>
          <a:xfrm>
            <a:off x="2179192" y="4767031"/>
            <a:ext cx="2571736" cy="1571636"/>
          </a:xfrm>
          <a:prstGeom prst="wedgeRoundRectCallout">
            <a:avLst>
              <a:gd name="adj1" fmla="val 68965"/>
              <a:gd name="adj2" fmla="val -6389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000" b="1" dirty="0">
                <a:latin typeface="微软雅黑" pitchFamily="34" charset="-122"/>
                <a:ea typeface="微软雅黑" pitchFamily="34" charset="-122"/>
              </a:rPr>
              <a:t>必须从执行者角度考虑</a:t>
            </a:r>
            <a:r>
              <a:rPr lang="en-US" altLang="zh-CN" sz="2000" b="1" dirty="0">
                <a:latin typeface="微软雅黑" pitchFamily="34" charset="-122"/>
                <a:ea typeface="微软雅黑" pitchFamily="34" charset="-122"/>
              </a:rPr>
              <a:t>:</a:t>
            </a:r>
          </a:p>
          <a:p>
            <a:r>
              <a:rPr lang="zh-CN" altLang="en-US" sz="2000" b="1" dirty="0">
                <a:latin typeface="微软雅黑" pitchFamily="34" charset="-122"/>
                <a:ea typeface="微软雅黑" pitchFamily="34" charset="-122"/>
              </a:rPr>
              <a:t>这个用例有价值吗？能达到什么目标？</a:t>
            </a:r>
          </a:p>
        </p:txBody>
      </p:sp>
      <p:sp>
        <p:nvSpPr>
          <p:cNvPr id="16" name="矩形 15"/>
          <p:cNvSpPr/>
          <p:nvPr/>
        </p:nvSpPr>
        <p:spPr>
          <a:xfrm>
            <a:off x="8108056" y="4997844"/>
            <a:ext cx="1444626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2000" b="1" dirty="0">
                <a:solidFill>
                  <a:srgbClr val="FF0000"/>
                </a:solidFill>
                <a:latin typeface="Berlin Sans FB Demi" pitchFamily="34" charset="0"/>
              </a:rPr>
              <a:t>√</a:t>
            </a:r>
          </a:p>
        </p:txBody>
      </p:sp>
      <p:sp>
        <p:nvSpPr>
          <p:cNvPr id="17" name="矩形 16"/>
          <p:cNvSpPr/>
          <p:nvPr/>
        </p:nvSpPr>
        <p:spPr>
          <a:xfrm>
            <a:off x="7830237" y="3208233"/>
            <a:ext cx="178591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0" b="1" dirty="0">
                <a:solidFill>
                  <a:srgbClr val="FF0000"/>
                </a:solidFill>
                <a:latin typeface="Berlin Sans FB Demi" pitchFamily="34" charset="0"/>
              </a:rPr>
              <a:t>×</a:t>
            </a:r>
            <a:endParaRPr lang="zh-CN" altLang="en-US" sz="12000" b="1" dirty="0">
              <a:solidFill>
                <a:srgbClr val="FF0000"/>
              </a:solidFill>
              <a:latin typeface="Berlin Sans FB Demi" pitchFamily="3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74320" y="449590"/>
            <a:ext cx="42883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第三步：识别系统用例</a:t>
            </a:r>
          </a:p>
        </p:txBody>
      </p:sp>
      <p:cxnSp>
        <p:nvCxnSpPr>
          <p:cNvPr id="9" name="直接连接符 8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4441910" y="646137"/>
            <a:ext cx="491490" cy="318085"/>
            <a:chOff x="3017520" y="601990"/>
            <a:chExt cx="491490" cy="414010"/>
          </a:xfrm>
        </p:grpSpPr>
        <p:sp>
          <p:nvSpPr>
            <p:cNvPr id="19" name="燕尾形 18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0" name="燕尾形 19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1" name="燕尾形 20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2514219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27165" y="1426028"/>
            <a:ext cx="11237545" cy="43891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执行者想要从系统获得什么有价值的功能？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系统存储信息吗？哪些执行者将建立、读取、更新或删除这些信息？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当系统内部状态有变化时，系统需要通知参与者吗？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系统需要定期执行什么操作吗？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当发生了某些外部事件时，系统需要自动执行什么操作吗？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274320" y="449590"/>
            <a:ext cx="61526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识别用例的方法</a:t>
            </a:r>
            <a:r>
              <a:rPr lang="en-US" altLang="zh-CN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思考</a:t>
            </a:r>
            <a:r>
              <a:rPr lang="en-US" altLang="zh-CN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头脑风暴</a:t>
            </a:r>
            <a:r>
              <a:rPr lang="en-US" altLang="zh-CN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6336033" y="646137"/>
            <a:ext cx="491490" cy="318085"/>
            <a:chOff x="3017520" y="601990"/>
            <a:chExt cx="491490" cy="414010"/>
          </a:xfrm>
        </p:grpSpPr>
        <p:sp>
          <p:nvSpPr>
            <p:cNvPr id="12" name="燕尾形 1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燕尾形 1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820410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/>
          <p:cNvSpPr>
            <a:spLocks noGrp="1"/>
          </p:cNvSpPr>
          <p:nvPr>
            <p:ph idx="1"/>
          </p:nvPr>
        </p:nvSpPr>
        <p:spPr>
          <a:xfrm>
            <a:off x="714102" y="1360714"/>
            <a:ext cx="10781212" cy="4389120"/>
          </a:xfrm>
        </p:spPr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zh-CN" altLang="en-US" dirty="0"/>
              <a:t>某汽车制造厂需要一套物料管理系统，该系统实现的部分功能如下：</a:t>
            </a:r>
            <a:endParaRPr lang="en-US" altLang="zh-CN" dirty="0"/>
          </a:p>
          <a:p>
            <a:pPr marL="742950" lvl="2" indent="-342900">
              <a:lnSpc>
                <a:spcPct val="150000"/>
              </a:lnSpc>
            </a:pPr>
            <a:r>
              <a:rPr lang="zh-CN" altLang="en-US" sz="2300" dirty="0"/>
              <a:t>工人领取物料，库存操作员交付物料给工人并在系统中记录物料变更情况；</a:t>
            </a:r>
            <a:endParaRPr lang="en-US" altLang="zh-CN" sz="2300" dirty="0"/>
          </a:p>
          <a:p>
            <a:pPr marL="742950" lvl="2" indent="-342900">
              <a:lnSpc>
                <a:spcPct val="150000"/>
              </a:lnSpc>
            </a:pPr>
            <a:r>
              <a:rPr lang="zh-CN" altLang="en-US" sz="2300" dirty="0"/>
              <a:t>工人退还余料给库房，库存操作员接收物料并在系统中记录物料变更情况；</a:t>
            </a:r>
            <a:endParaRPr lang="en-US" altLang="zh-CN" sz="2300" dirty="0"/>
          </a:p>
          <a:p>
            <a:pPr marL="742950" lvl="2" indent="-342900">
              <a:lnSpc>
                <a:spcPct val="150000"/>
              </a:lnSpc>
            </a:pPr>
            <a:r>
              <a:rPr lang="zh-CN" altLang="en-US" sz="2300" dirty="0"/>
              <a:t>库房管理员定期盘点库存；</a:t>
            </a:r>
            <a:endParaRPr lang="en-US" altLang="zh-CN" sz="2300" dirty="0"/>
          </a:p>
          <a:p>
            <a:pPr marL="1200150" lvl="3" indent="-342900">
              <a:lnSpc>
                <a:spcPct val="150000"/>
              </a:lnSpc>
            </a:pPr>
            <a:r>
              <a:rPr lang="zh-CN" altLang="en-US" sz="2200" dirty="0"/>
              <a:t>缺货时，库房管理员通过系统通知供应商供货；</a:t>
            </a:r>
            <a:endParaRPr lang="en-US" altLang="zh-CN" sz="2200" dirty="0"/>
          </a:p>
          <a:p>
            <a:pPr marL="1200150" lvl="3" indent="-342900">
              <a:lnSpc>
                <a:spcPct val="150000"/>
              </a:lnSpc>
            </a:pPr>
            <a:r>
              <a:rPr lang="zh-CN" altLang="en-US" sz="2200" dirty="0"/>
              <a:t>对积存的货物，库房管理员通过系统向供货商申请退货；</a:t>
            </a:r>
            <a:endParaRPr lang="en-US" altLang="zh-CN" sz="2200" dirty="0"/>
          </a:p>
          <a:p>
            <a:pPr marL="742950" lvl="2" indent="-342900">
              <a:lnSpc>
                <a:spcPct val="150000"/>
              </a:lnSpc>
            </a:pPr>
            <a:r>
              <a:rPr lang="zh-CN" altLang="en-US" sz="2300" dirty="0"/>
              <a:t>每日晚</a:t>
            </a:r>
            <a:r>
              <a:rPr lang="en-US" altLang="zh-CN" sz="2300" dirty="0"/>
              <a:t>11</a:t>
            </a:r>
            <a:r>
              <a:rPr lang="zh-CN" altLang="en-US" sz="2300" dirty="0"/>
              <a:t>点系统自动备份数据；</a:t>
            </a:r>
            <a:endParaRPr lang="en-US" altLang="zh-CN" sz="2300" dirty="0"/>
          </a:p>
          <a:p>
            <a:pPr marL="742950" lvl="2" indent="-342900">
              <a:lnSpc>
                <a:spcPct val="150000"/>
              </a:lnSpc>
            </a:pPr>
            <a:r>
              <a:rPr lang="zh-CN" altLang="en-US" sz="2300" dirty="0"/>
              <a:t>系统管理员负责维护系统正常运行。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274320" y="449590"/>
            <a:ext cx="3877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示例：识别系统用例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4089213" y="646137"/>
            <a:ext cx="491490" cy="318085"/>
            <a:chOff x="3017520" y="601990"/>
            <a:chExt cx="491490" cy="414010"/>
          </a:xfrm>
        </p:grpSpPr>
        <p:sp>
          <p:nvSpPr>
            <p:cNvPr id="13" name="燕尾形 12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燕尾形 14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6757767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426029"/>
            <a:ext cx="10972800" cy="4389120"/>
          </a:xfrm>
        </p:spPr>
        <p:txBody>
          <a:bodyPr/>
          <a:lstStyle/>
          <a:p>
            <a:pPr marL="342900" lvl="1" indent="-342900">
              <a:lnSpc>
                <a:spcPct val="150000"/>
              </a:lnSpc>
            </a:pPr>
            <a:r>
              <a:rPr lang="zh-CN" altLang="en-US" dirty="0"/>
              <a:t>工人领取物料，库存操作员交付物料给工人并在系统中</a:t>
            </a:r>
            <a:r>
              <a:rPr lang="zh-CN" altLang="en-US" dirty="0">
                <a:solidFill>
                  <a:srgbClr val="FF0000"/>
                </a:solidFill>
              </a:rPr>
              <a:t>记录物料变更情况</a:t>
            </a:r>
            <a:r>
              <a:rPr lang="zh-CN" altLang="en-US" dirty="0"/>
              <a:t>；</a:t>
            </a:r>
            <a:endParaRPr lang="en-US" altLang="zh-CN" dirty="0"/>
          </a:p>
          <a:p>
            <a:pPr marL="342900" lvl="1" indent="-342900">
              <a:lnSpc>
                <a:spcPct val="150000"/>
              </a:lnSpc>
            </a:pPr>
            <a:r>
              <a:rPr lang="zh-CN" altLang="en-US" dirty="0"/>
              <a:t>工人退还余料给库房，库存操作员接收物料并在系统中</a:t>
            </a:r>
            <a:r>
              <a:rPr lang="zh-CN" altLang="en-US" dirty="0">
                <a:solidFill>
                  <a:srgbClr val="FF0000"/>
                </a:solidFill>
              </a:rPr>
              <a:t>记录物料变更情况</a:t>
            </a:r>
            <a:r>
              <a:rPr lang="zh-CN" altLang="en-US" dirty="0"/>
              <a:t>；</a:t>
            </a:r>
            <a:endParaRPr lang="en-US" altLang="zh-CN" dirty="0"/>
          </a:p>
          <a:p>
            <a:pPr marL="342900" lvl="1" indent="-342900">
              <a:lnSpc>
                <a:spcPct val="150000"/>
              </a:lnSpc>
            </a:pPr>
            <a:r>
              <a:rPr lang="zh-CN" altLang="en-US" dirty="0"/>
              <a:t>库房管理员定期</a:t>
            </a:r>
            <a:r>
              <a:rPr lang="zh-CN" altLang="en-US" dirty="0">
                <a:solidFill>
                  <a:srgbClr val="FF0000"/>
                </a:solidFill>
              </a:rPr>
              <a:t>盘点库存</a:t>
            </a:r>
            <a:r>
              <a:rPr lang="zh-CN" altLang="en-US" dirty="0"/>
              <a:t>；</a:t>
            </a:r>
            <a:endParaRPr lang="en-US" altLang="zh-CN" dirty="0"/>
          </a:p>
          <a:p>
            <a:pPr marL="742950" lvl="2" indent="-342900">
              <a:lnSpc>
                <a:spcPct val="150000"/>
              </a:lnSpc>
            </a:pPr>
            <a:r>
              <a:rPr lang="zh-CN" altLang="en-US" sz="2000" dirty="0"/>
              <a:t>缺货时，库房管理员通过系统</a:t>
            </a:r>
            <a:r>
              <a:rPr lang="zh-CN" altLang="en-US" sz="2000" dirty="0">
                <a:solidFill>
                  <a:srgbClr val="FF0000"/>
                </a:solidFill>
              </a:rPr>
              <a:t>通知供应商</a:t>
            </a:r>
            <a:r>
              <a:rPr lang="zh-CN" altLang="en-US" sz="2000" dirty="0"/>
              <a:t>供货；</a:t>
            </a:r>
            <a:endParaRPr lang="en-US" altLang="zh-CN" sz="2000" dirty="0"/>
          </a:p>
          <a:p>
            <a:pPr marL="742950" lvl="2" indent="-342900">
              <a:lnSpc>
                <a:spcPct val="150000"/>
              </a:lnSpc>
            </a:pPr>
            <a:r>
              <a:rPr lang="zh-CN" altLang="en-US" sz="2000" dirty="0"/>
              <a:t>对积存的货物，库房管理员通过系统向供货商</a:t>
            </a:r>
            <a:r>
              <a:rPr lang="zh-CN" altLang="en-US" sz="2000" dirty="0">
                <a:solidFill>
                  <a:srgbClr val="FF0000"/>
                </a:solidFill>
              </a:rPr>
              <a:t>申请退货</a:t>
            </a:r>
            <a:r>
              <a:rPr lang="zh-CN" altLang="en-US" sz="2000" dirty="0"/>
              <a:t>；</a:t>
            </a:r>
            <a:endParaRPr lang="en-US" altLang="zh-CN" sz="2000" dirty="0"/>
          </a:p>
          <a:p>
            <a:pPr marL="342900" lvl="1" indent="-342900">
              <a:lnSpc>
                <a:spcPct val="150000"/>
              </a:lnSpc>
            </a:pPr>
            <a:r>
              <a:rPr lang="zh-CN" altLang="en-US" dirty="0"/>
              <a:t>每日晚</a:t>
            </a:r>
            <a:r>
              <a:rPr lang="en-US" altLang="zh-CN" dirty="0"/>
              <a:t>11</a:t>
            </a:r>
            <a:r>
              <a:rPr lang="zh-CN" altLang="en-US" dirty="0"/>
              <a:t>点系统自动</a:t>
            </a:r>
            <a:r>
              <a:rPr lang="zh-CN" altLang="en-US" dirty="0">
                <a:solidFill>
                  <a:srgbClr val="FF0000"/>
                </a:solidFill>
              </a:rPr>
              <a:t>备份数据</a:t>
            </a:r>
            <a:r>
              <a:rPr lang="zh-CN" altLang="en-US" dirty="0"/>
              <a:t>；</a:t>
            </a:r>
            <a:endParaRPr lang="en-US" altLang="zh-CN" dirty="0"/>
          </a:p>
          <a:p>
            <a:pPr marL="342900" lvl="1" indent="-342900">
              <a:lnSpc>
                <a:spcPct val="150000"/>
              </a:lnSpc>
            </a:pPr>
            <a:r>
              <a:rPr lang="zh-CN" altLang="en-US" dirty="0"/>
              <a:t>系统管理员负责</a:t>
            </a:r>
            <a:r>
              <a:rPr lang="zh-CN" altLang="en-US" dirty="0">
                <a:solidFill>
                  <a:srgbClr val="FF0000"/>
                </a:solidFill>
              </a:rPr>
              <a:t>维护系统</a:t>
            </a:r>
            <a:r>
              <a:rPr lang="zh-CN" altLang="en-US" dirty="0"/>
              <a:t>正常运行。</a:t>
            </a:r>
            <a:endParaRPr lang="zh-CN" altLang="en-US" sz="2000" dirty="0"/>
          </a:p>
        </p:txBody>
      </p:sp>
      <p:sp>
        <p:nvSpPr>
          <p:cNvPr id="4" name="文本框 3"/>
          <p:cNvSpPr txBox="1"/>
          <p:nvPr/>
        </p:nvSpPr>
        <p:spPr>
          <a:xfrm>
            <a:off x="274320" y="449590"/>
            <a:ext cx="3877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示例：识别系统用例</a:t>
            </a: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4089211" y="646137"/>
            <a:ext cx="491490" cy="318085"/>
            <a:chOff x="3017520" y="601990"/>
            <a:chExt cx="491490" cy="414010"/>
          </a:xfrm>
        </p:grpSpPr>
        <p:sp>
          <p:nvSpPr>
            <p:cNvPr id="12" name="燕尾形 1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燕尾形 1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3589335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74320" y="449590"/>
            <a:ext cx="3877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示例：识别系统用例</a:t>
            </a: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4115345" y="646137"/>
            <a:ext cx="491490" cy="318085"/>
            <a:chOff x="3017520" y="601990"/>
            <a:chExt cx="491490" cy="414010"/>
          </a:xfrm>
        </p:grpSpPr>
        <p:sp>
          <p:nvSpPr>
            <p:cNvPr id="12" name="燕尾形 1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燕尾形 1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2"/>
          <a:srcRect l="19336" t="3750" r="36133" b="6250"/>
          <a:stretch>
            <a:fillRect/>
          </a:stretch>
        </p:blipFill>
        <p:spPr bwMode="auto">
          <a:xfrm>
            <a:off x="5238712" y="-48"/>
            <a:ext cx="5429288" cy="6858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111279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600637" y="1475352"/>
            <a:ext cx="8229600" cy="4031930"/>
          </a:xfrm>
        </p:spPr>
        <p:txBody>
          <a:bodyPr/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/>
              <a:t>将新系统作为一个业务实体；</a:t>
            </a:r>
            <a:endParaRPr lang="en-US" altLang="zh-CN" dirty="0"/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/>
              <a:t>将其引入组织现有业务流程；</a:t>
            </a:r>
            <a:endParaRPr lang="en-US" altLang="zh-CN" dirty="0"/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/>
              <a:t>查看其可以改进的流程；</a:t>
            </a:r>
            <a:endParaRPr lang="en-US" altLang="zh-CN" dirty="0"/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/>
              <a:t>评估改进结果。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274320" y="449590"/>
            <a:ext cx="75713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回顾：采用改进业务序列图改进业务流程</a:t>
            </a: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1018478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347621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/>
          <a:srcRect l="16406" t="25194" r="14453" b="1162"/>
          <a:stretch>
            <a:fillRect/>
          </a:stretch>
        </p:blipFill>
        <p:spPr bwMode="auto">
          <a:xfrm>
            <a:off x="1813665" y="1230912"/>
            <a:ext cx="8429684" cy="5429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文本框 3"/>
          <p:cNvSpPr txBox="1"/>
          <p:nvPr/>
        </p:nvSpPr>
        <p:spPr>
          <a:xfrm>
            <a:off x="274320" y="449590"/>
            <a:ext cx="55194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如何在业务模型基础上找用例</a:t>
            </a: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5735137" y="646137"/>
            <a:ext cx="491490" cy="318085"/>
            <a:chOff x="3017520" y="601990"/>
            <a:chExt cx="491490" cy="414010"/>
          </a:xfrm>
        </p:grpSpPr>
        <p:sp>
          <p:nvSpPr>
            <p:cNvPr id="12" name="燕尾形 1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燕尾形 1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4504164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/>
          <p:cNvSpPr txBox="1"/>
          <p:nvPr/>
        </p:nvSpPr>
        <p:spPr>
          <a:xfrm>
            <a:off x="274320" y="449590"/>
            <a:ext cx="55194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思考：自动银行系统的用例？</a:t>
            </a:r>
          </a:p>
        </p:txBody>
      </p:sp>
      <p:cxnSp>
        <p:nvCxnSpPr>
          <p:cNvPr id="18" name="直接连接符 17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/>
          <a:srcRect l="2929" t="2812" r="51367" b="4375"/>
          <a:stretch>
            <a:fillRect/>
          </a:stretch>
        </p:blipFill>
        <p:spPr bwMode="auto">
          <a:xfrm>
            <a:off x="5891887" y="-32979"/>
            <a:ext cx="5429256" cy="68909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20" name="组合 19"/>
          <p:cNvGrpSpPr/>
          <p:nvPr/>
        </p:nvGrpSpPr>
        <p:grpSpPr>
          <a:xfrm>
            <a:off x="2559612" y="642918"/>
            <a:ext cx="8286808" cy="3250428"/>
            <a:chOff x="500034" y="642918"/>
            <a:chExt cx="8286808" cy="3250428"/>
          </a:xfrm>
        </p:grpSpPr>
        <p:sp>
          <p:nvSpPr>
            <p:cNvPr id="5" name="椭圆 4"/>
            <p:cNvSpPr/>
            <p:nvPr/>
          </p:nvSpPr>
          <p:spPr>
            <a:xfrm>
              <a:off x="4786314" y="642918"/>
              <a:ext cx="4000528" cy="2071702"/>
            </a:xfrm>
            <a:prstGeom prst="ellipse">
              <a:avLst/>
            </a:prstGeom>
            <a:noFill/>
            <a:ln w="5715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9218" name="Picture 2"/>
            <p:cNvPicPr>
              <a:picLocks noChangeAspect="1" noChangeArrowheads="1"/>
            </p:cNvPicPr>
            <p:nvPr/>
          </p:nvPicPr>
          <p:blipFill>
            <a:blip r:embed="rId3"/>
            <a:srcRect l="9677" t="23077" r="12903" b="19230"/>
            <a:stretch>
              <a:fillRect/>
            </a:stretch>
          </p:blipFill>
          <p:spPr bwMode="auto">
            <a:xfrm>
              <a:off x="500034" y="2428868"/>
              <a:ext cx="2343165" cy="14644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cxnSp>
          <p:nvCxnSpPr>
            <p:cNvPr id="11" name="直接箭头连接符 10"/>
            <p:cNvCxnSpPr>
              <a:stCxn id="5" idx="2"/>
              <a:endCxn id="9218" idx="3"/>
            </p:cNvCxnSpPr>
            <p:nvPr/>
          </p:nvCxnSpPr>
          <p:spPr>
            <a:xfrm rot="10800000" flipV="1">
              <a:off x="2843200" y="1678769"/>
              <a:ext cx="1943115" cy="1482338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组合 20"/>
          <p:cNvGrpSpPr/>
          <p:nvPr/>
        </p:nvGrpSpPr>
        <p:grpSpPr>
          <a:xfrm>
            <a:off x="2579617" y="2714620"/>
            <a:ext cx="8286808" cy="2661066"/>
            <a:chOff x="428596" y="2714620"/>
            <a:chExt cx="8286808" cy="2661066"/>
          </a:xfrm>
        </p:grpSpPr>
        <p:sp>
          <p:nvSpPr>
            <p:cNvPr id="7" name="椭圆 6"/>
            <p:cNvSpPr/>
            <p:nvPr/>
          </p:nvSpPr>
          <p:spPr>
            <a:xfrm>
              <a:off x="4714876" y="2714620"/>
              <a:ext cx="4000528" cy="2071702"/>
            </a:xfrm>
            <a:prstGeom prst="ellipse">
              <a:avLst/>
            </a:prstGeom>
            <a:noFill/>
            <a:ln w="5715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9219" name="Picture 3"/>
            <p:cNvPicPr>
              <a:picLocks noChangeAspect="1" noChangeArrowheads="1"/>
            </p:cNvPicPr>
            <p:nvPr/>
          </p:nvPicPr>
          <p:blipFill>
            <a:blip r:embed="rId4"/>
            <a:srcRect l="9677" t="23077" r="12903" b="19230"/>
            <a:stretch>
              <a:fillRect/>
            </a:stretch>
          </p:blipFill>
          <p:spPr bwMode="auto">
            <a:xfrm>
              <a:off x="428596" y="3857628"/>
              <a:ext cx="2428892" cy="151805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cxnSp>
          <p:nvCxnSpPr>
            <p:cNvPr id="14" name="直接箭头连接符 13"/>
            <p:cNvCxnSpPr>
              <a:stCxn id="7" idx="2"/>
              <a:endCxn id="9219" idx="3"/>
            </p:cNvCxnSpPr>
            <p:nvPr/>
          </p:nvCxnSpPr>
          <p:spPr>
            <a:xfrm rot="10800000" flipV="1">
              <a:off x="2857488" y="3750471"/>
              <a:ext cx="1857388" cy="866186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组合 21"/>
          <p:cNvGrpSpPr/>
          <p:nvPr/>
        </p:nvGrpSpPr>
        <p:grpSpPr>
          <a:xfrm>
            <a:off x="2258349" y="4643447"/>
            <a:ext cx="6786610" cy="2214579"/>
            <a:chOff x="642910" y="4643446"/>
            <a:chExt cx="6786610" cy="2214579"/>
          </a:xfrm>
        </p:grpSpPr>
        <p:sp>
          <p:nvSpPr>
            <p:cNvPr id="9" name="椭圆 8"/>
            <p:cNvSpPr/>
            <p:nvPr/>
          </p:nvSpPr>
          <p:spPr>
            <a:xfrm>
              <a:off x="3643306" y="4643446"/>
              <a:ext cx="3786214" cy="1214446"/>
            </a:xfrm>
            <a:prstGeom prst="ellipse">
              <a:avLst/>
            </a:prstGeom>
            <a:noFill/>
            <a:ln w="5715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9220" name="Picture 4"/>
            <p:cNvPicPr>
              <a:picLocks noChangeAspect="1" noChangeArrowheads="1"/>
            </p:cNvPicPr>
            <p:nvPr/>
          </p:nvPicPr>
          <p:blipFill>
            <a:blip r:embed="rId5"/>
            <a:srcRect l="14516" t="25001" r="12903" b="17306"/>
            <a:stretch>
              <a:fillRect/>
            </a:stretch>
          </p:blipFill>
          <p:spPr bwMode="auto">
            <a:xfrm>
              <a:off x="642910" y="5429264"/>
              <a:ext cx="2143140" cy="142876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cxnSp>
          <p:nvCxnSpPr>
            <p:cNvPr id="17" name="直接箭头连接符 16"/>
            <p:cNvCxnSpPr>
              <a:stCxn id="9" idx="2"/>
              <a:endCxn id="9220" idx="3"/>
            </p:cNvCxnSpPr>
            <p:nvPr/>
          </p:nvCxnSpPr>
          <p:spPr>
            <a:xfrm rot="10800000" flipV="1">
              <a:off x="2786050" y="5250669"/>
              <a:ext cx="857256" cy="892976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5125057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/>
          <a:srcRect l="25195" t="12597" r="36133" b="11821"/>
          <a:stretch>
            <a:fillRect/>
          </a:stretch>
        </p:blipFill>
        <p:spPr bwMode="auto">
          <a:xfrm>
            <a:off x="7426506" y="1131134"/>
            <a:ext cx="4458948" cy="5269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055" y="1334589"/>
            <a:ext cx="6695454" cy="43891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>用例之间的关系：</a:t>
            </a:r>
            <a:endParaRPr lang="en-US" altLang="zh-CN" sz="2400" dirty="0"/>
          </a:p>
          <a:p>
            <a:pPr lvl="1">
              <a:lnSpc>
                <a:spcPct val="150000"/>
              </a:lnSpc>
            </a:pPr>
            <a:r>
              <a:rPr lang="zh-CN" altLang="en-US" sz="2000" dirty="0"/>
              <a:t>泛化</a:t>
            </a:r>
            <a:r>
              <a:rPr lang="en-US" altLang="zh-CN" sz="2000" dirty="0"/>
              <a:t>[Generalize]</a:t>
            </a:r>
            <a:r>
              <a:rPr lang="zh-CN" altLang="en-US" sz="2000" dirty="0"/>
              <a:t>。</a:t>
            </a:r>
            <a:endParaRPr lang="en-US" altLang="zh-CN" sz="2000" dirty="0"/>
          </a:p>
          <a:p>
            <a:pPr lvl="1">
              <a:lnSpc>
                <a:spcPct val="150000"/>
              </a:lnSpc>
            </a:pPr>
            <a:r>
              <a:rPr lang="zh-CN" altLang="en-US" sz="2000" dirty="0"/>
              <a:t>包含</a:t>
            </a:r>
            <a:r>
              <a:rPr lang="en-US" altLang="zh-CN" sz="2000" dirty="0"/>
              <a:t>[Include]</a:t>
            </a:r>
            <a:r>
              <a:rPr lang="zh-CN" altLang="en-US" sz="2000" dirty="0"/>
              <a:t>。</a:t>
            </a:r>
            <a:endParaRPr lang="en-US" altLang="zh-CN" sz="2000" dirty="0"/>
          </a:p>
          <a:p>
            <a:pPr lvl="1">
              <a:lnSpc>
                <a:spcPct val="150000"/>
              </a:lnSpc>
            </a:pPr>
            <a:r>
              <a:rPr lang="zh-CN" altLang="en-US" sz="2000" dirty="0"/>
              <a:t>扩展</a:t>
            </a:r>
            <a:r>
              <a:rPr lang="en-US" altLang="zh-CN" sz="2000" dirty="0"/>
              <a:t>[Extend]</a:t>
            </a:r>
            <a:r>
              <a:rPr lang="zh-CN" altLang="en-US" sz="2000" dirty="0"/>
              <a:t>。</a:t>
            </a:r>
          </a:p>
          <a:p>
            <a:pPr>
              <a:lnSpc>
                <a:spcPct val="150000"/>
              </a:lnSpc>
            </a:pPr>
            <a:r>
              <a:rPr lang="zh-CN" altLang="en-US" sz="2400" dirty="0"/>
              <a:t>思想：从现有的用例中抽取出公共的那部分信息，作为一个单独的用例。然后通后过不同的方法来</a:t>
            </a:r>
            <a:r>
              <a:rPr lang="zh-CN" altLang="en-US" sz="2400" b="1" dirty="0">
                <a:solidFill>
                  <a:srgbClr val="FF0000"/>
                </a:solidFill>
              </a:rPr>
              <a:t>重用</a:t>
            </a:r>
            <a:r>
              <a:rPr lang="zh-CN" altLang="en-US" sz="2400" dirty="0"/>
              <a:t>这个公共的用例，以减少模型维护的工作量。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endParaRPr lang="zh-CN" alt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9507071" y="210208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泛化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033028" y="3765966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包含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691168" y="4736915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扩展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274320" y="449590"/>
            <a:ext cx="51090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第四步：确定用例间的关系</a:t>
            </a:r>
          </a:p>
        </p:txBody>
      </p:sp>
      <p:cxnSp>
        <p:nvCxnSpPr>
          <p:cNvPr id="12" name="直接连接符 11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5343249" y="646137"/>
            <a:ext cx="491490" cy="318085"/>
            <a:chOff x="3017520" y="601990"/>
            <a:chExt cx="491490" cy="414010"/>
          </a:xfrm>
        </p:grpSpPr>
        <p:sp>
          <p:nvSpPr>
            <p:cNvPr id="19" name="燕尾形 18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0" name="燕尾形 19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1" name="燕尾形 20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5198494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081994" y="1504970"/>
            <a:ext cx="2514600" cy="4638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/>
          <a:srcRect l="18359" t="5000" r="18359" b="8750"/>
          <a:stretch>
            <a:fillRect/>
          </a:stretch>
        </p:blipFill>
        <p:spPr bwMode="auto">
          <a:xfrm>
            <a:off x="1105989" y="1230912"/>
            <a:ext cx="6357950" cy="5416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文本框 5"/>
          <p:cNvSpPr txBox="1"/>
          <p:nvPr/>
        </p:nvSpPr>
        <p:spPr>
          <a:xfrm>
            <a:off x="274320" y="449590"/>
            <a:ext cx="30572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示例：用例关系</a:t>
            </a:r>
          </a:p>
        </p:txBody>
      </p:sp>
      <p:cxnSp>
        <p:nvCxnSpPr>
          <p:cNvPr id="7" name="直接连接符 6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" name="组合 12"/>
          <p:cNvGrpSpPr/>
          <p:nvPr/>
        </p:nvGrpSpPr>
        <p:grpSpPr>
          <a:xfrm>
            <a:off x="3331567" y="646137"/>
            <a:ext cx="491490" cy="318085"/>
            <a:chOff x="3017520" y="601990"/>
            <a:chExt cx="491490" cy="414010"/>
          </a:xfrm>
        </p:grpSpPr>
        <p:sp>
          <p:nvSpPr>
            <p:cNvPr id="14" name="燕尾形 13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燕尾形 14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6" name="燕尾形 15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9277608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584" y="1533757"/>
            <a:ext cx="10972800" cy="43891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包含关系：使用包含用例来封装一组跨越多个用例的相似动作（行为片断），以便多个基用例复用。</a:t>
            </a:r>
            <a:endParaRPr lang="en-US" altLang="zh-CN" dirty="0"/>
          </a:p>
          <a:p>
            <a:pPr>
              <a:lnSpc>
                <a:spcPct val="150000"/>
              </a:lnSpc>
            </a:pPr>
            <a:endParaRPr lang="zh-CN" altLang="en-US" dirty="0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3"/>
          <a:srcRect l="18359" t="15028" r="26180" b="38329"/>
          <a:stretch>
            <a:fillRect/>
          </a:stretch>
        </p:blipFill>
        <p:spPr bwMode="auto">
          <a:xfrm>
            <a:off x="3309918" y="3071810"/>
            <a:ext cx="5572132" cy="29289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文本框 6"/>
          <p:cNvSpPr txBox="1"/>
          <p:nvPr/>
        </p:nvSpPr>
        <p:spPr>
          <a:xfrm>
            <a:off x="274320" y="449590"/>
            <a:ext cx="51090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思考：包含关系的适用场景</a:t>
            </a:r>
          </a:p>
        </p:txBody>
      </p:sp>
      <p:cxnSp>
        <p:nvCxnSpPr>
          <p:cNvPr id="8" name="直接连接符 7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5" name="组合 14"/>
          <p:cNvGrpSpPr/>
          <p:nvPr/>
        </p:nvGrpSpPr>
        <p:grpSpPr>
          <a:xfrm>
            <a:off x="5343249" y="646137"/>
            <a:ext cx="491490" cy="318085"/>
            <a:chOff x="3017520" y="601990"/>
            <a:chExt cx="491490" cy="414010"/>
          </a:xfrm>
        </p:grpSpPr>
        <p:sp>
          <p:nvSpPr>
            <p:cNvPr id="16" name="燕尾形 15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7" name="燕尾形 16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8" name="燕尾形 17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1017465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386840"/>
            <a:ext cx="10972800" cy="43891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扩展关系：将基用例中一段相对独立并且可选的动作，用扩展用例加以封装，再让它从基用例中声明的扩展点上进行扩展，从而使基用例行为更简练和目标更集中。</a:t>
            </a:r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/>
          <a:srcRect l="18359" t="9340" r="26891" b="33778"/>
          <a:stretch>
            <a:fillRect/>
          </a:stretch>
        </p:blipFill>
        <p:spPr bwMode="auto">
          <a:xfrm>
            <a:off x="3452826" y="3286100"/>
            <a:ext cx="5500694" cy="35719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文本框 6"/>
          <p:cNvSpPr txBox="1"/>
          <p:nvPr/>
        </p:nvSpPr>
        <p:spPr>
          <a:xfrm>
            <a:off x="274320" y="449590"/>
            <a:ext cx="51090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思考：扩展关系的适用场景</a:t>
            </a:r>
          </a:p>
        </p:txBody>
      </p:sp>
      <p:cxnSp>
        <p:nvCxnSpPr>
          <p:cNvPr id="9" name="直接连接符 8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5" name="组合 14"/>
          <p:cNvGrpSpPr/>
          <p:nvPr/>
        </p:nvGrpSpPr>
        <p:grpSpPr>
          <a:xfrm>
            <a:off x="5343250" y="646137"/>
            <a:ext cx="491490" cy="318085"/>
            <a:chOff x="3017520" y="601990"/>
            <a:chExt cx="491490" cy="414010"/>
          </a:xfrm>
        </p:grpSpPr>
        <p:sp>
          <p:nvSpPr>
            <p:cNvPr id="16" name="燕尾形 15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7" name="燕尾形 16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8" name="燕尾形 17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149512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66353" y="1512799"/>
            <a:ext cx="11198357" cy="43891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泛化关系：子用例和父用例相似，但表现出更特别的行为；子用例将继承父用例的所有结构、行为和关系。</a:t>
            </a:r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/>
          <a:srcRect l="18359" t="29817" r="22625" b="12163"/>
          <a:stretch>
            <a:fillRect/>
          </a:stretch>
        </p:blipFill>
        <p:spPr bwMode="auto">
          <a:xfrm>
            <a:off x="2881290" y="3000372"/>
            <a:ext cx="5929322" cy="3643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文本框 5"/>
          <p:cNvSpPr txBox="1"/>
          <p:nvPr/>
        </p:nvSpPr>
        <p:spPr>
          <a:xfrm>
            <a:off x="274320" y="449590"/>
            <a:ext cx="51090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思考：泛化关系的适用场景</a:t>
            </a:r>
          </a:p>
        </p:txBody>
      </p:sp>
      <p:cxnSp>
        <p:nvCxnSpPr>
          <p:cNvPr id="7" name="直接连接符 6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" name="组合 12"/>
          <p:cNvGrpSpPr/>
          <p:nvPr/>
        </p:nvGrpSpPr>
        <p:grpSpPr>
          <a:xfrm>
            <a:off x="5343249" y="646137"/>
            <a:ext cx="491490" cy="318085"/>
            <a:chOff x="3017520" y="601990"/>
            <a:chExt cx="491490" cy="414010"/>
          </a:xfrm>
        </p:grpSpPr>
        <p:sp>
          <p:nvSpPr>
            <p:cNvPr id="14" name="燕尾形 13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燕尾形 14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6" name="燕尾形 15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7101372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07405" y="1533757"/>
            <a:ext cx="7977190" cy="48237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文本框 3"/>
          <p:cNvSpPr txBox="1"/>
          <p:nvPr/>
        </p:nvSpPr>
        <p:spPr>
          <a:xfrm>
            <a:off x="274320" y="449590"/>
            <a:ext cx="58619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DEMO:EA</a:t>
            </a:r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中进行系统用例建模</a:t>
            </a: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6074774" y="646137"/>
            <a:ext cx="491490" cy="318085"/>
            <a:chOff x="3017520" y="601990"/>
            <a:chExt cx="491490" cy="414010"/>
          </a:xfrm>
        </p:grpSpPr>
        <p:sp>
          <p:nvSpPr>
            <p:cNvPr id="12" name="燕尾形 1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燕尾形 1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0128483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497219"/>
            <a:ext cx="10972800" cy="43891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执行者比用例明显。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执行者的个数远比用例的个数少。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找到一个执行者，就可以找到一堆用例。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执行者是系统外部人物的代表，所以当然是要先找到执行者，才能够从执行者的角度去寻找用例。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274320" y="449590"/>
            <a:ext cx="76883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高级话题</a:t>
            </a:r>
            <a:r>
              <a:rPr lang="en-US" altLang="zh-CN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先发现执行者还是先发现用例？</a:t>
            </a: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7839255" y="563699"/>
            <a:ext cx="491490" cy="318085"/>
            <a:chOff x="3017520" y="601990"/>
            <a:chExt cx="491490" cy="414010"/>
          </a:xfrm>
        </p:grpSpPr>
        <p:sp>
          <p:nvSpPr>
            <p:cNvPr id="12" name="燕尾形 1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燕尾形 1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8146823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68583" y="2755660"/>
            <a:ext cx="4975502" cy="13797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68583" y="4362124"/>
            <a:ext cx="6450346" cy="14945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Picture 7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68583" y="1269462"/>
            <a:ext cx="3526864" cy="13004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289074" y="1269462"/>
            <a:ext cx="4342313" cy="3092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文本框 8"/>
          <p:cNvSpPr txBox="1"/>
          <p:nvPr/>
        </p:nvSpPr>
        <p:spPr>
          <a:xfrm>
            <a:off x="274320" y="449590"/>
            <a:ext cx="56364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高级话题</a:t>
            </a:r>
            <a:r>
              <a:rPr lang="en-US" altLang="zh-CN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执行者与重要性无关</a:t>
            </a:r>
          </a:p>
        </p:txBody>
      </p:sp>
      <p:cxnSp>
        <p:nvCxnSpPr>
          <p:cNvPr id="10" name="直接连接符 9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5918018" y="646137"/>
            <a:ext cx="491490" cy="318085"/>
            <a:chOff x="3017520" y="601990"/>
            <a:chExt cx="491490" cy="414010"/>
          </a:xfrm>
        </p:grpSpPr>
        <p:sp>
          <p:nvSpPr>
            <p:cNvPr id="17" name="燕尾形 16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8" name="燕尾形 17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9" name="燕尾形 18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089067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6" name="内容占位符 7" descr="ma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06" y="1785926"/>
            <a:ext cx="9041372" cy="3214710"/>
          </a:xfrm>
        </p:spPr>
      </p:pic>
      <p:pic>
        <p:nvPicPr>
          <p:cNvPr id="9" name="内容占位符 14" descr="map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1406" y="1476103"/>
            <a:ext cx="11834169" cy="4057681"/>
          </a:xfrm>
          <a:prstGeom prst="rect">
            <a:avLst/>
          </a:prstGeom>
        </p:spPr>
      </p:pic>
      <p:sp>
        <p:nvSpPr>
          <p:cNvPr id="10" name="椭圆 9"/>
          <p:cNvSpPr/>
          <p:nvPr/>
        </p:nvSpPr>
        <p:spPr>
          <a:xfrm>
            <a:off x="4479235" y="1476103"/>
            <a:ext cx="1275106" cy="4057681"/>
          </a:xfrm>
          <a:prstGeom prst="ellipse">
            <a:avLst/>
          </a:prstGeom>
          <a:noFill/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274320" y="449590"/>
            <a:ext cx="75713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需求分析</a:t>
            </a:r>
          </a:p>
        </p:txBody>
      </p:sp>
    </p:spTree>
    <p:extLst>
      <p:ext uri="{BB962C8B-B14F-4D97-AF65-F5344CB8AC3E}">
        <p14:creationId xmlns:p14="http://schemas.microsoft.com/office/powerpoint/2010/main" val="315403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533757"/>
            <a:ext cx="10972800" cy="4389120"/>
          </a:xfrm>
        </p:spPr>
        <p:txBody>
          <a:bodyPr/>
          <a:lstStyle/>
          <a:p>
            <a:r>
              <a:rPr lang="zh-CN" altLang="en-US" dirty="0"/>
              <a:t>用‘时间’执行者来标示预定的事件。</a:t>
            </a:r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/>
          <a:srcRect l="19336" t="78750" r="47851" b="6250"/>
          <a:stretch>
            <a:fillRect/>
          </a:stretch>
        </p:blipFill>
        <p:spPr bwMode="auto">
          <a:xfrm>
            <a:off x="2564104" y="2743608"/>
            <a:ext cx="7751248" cy="22145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文本框 4"/>
          <p:cNvSpPr txBox="1"/>
          <p:nvPr/>
        </p:nvSpPr>
        <p:spPr>
          <a:xfrm>
            <a:off x="274320" y="449590"/>
            <a:ext cx="51090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高级话题：‘时间’执行者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5369375" y="646137"/>
            <a:ext cx="491490" cy="318085"/>
            <a:chOff x="3017520" y="601990"/>
            <a:chExt cx="491490" cy="414010"/>
          </a:xfrm>
        </p:grpSpPr>
        <p:sp>
          <p:nvSpPr>
            <p:cNvPr id="13" name="燕尾形 12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燕尾形 14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5896746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54048" y="1603900"/>
            <a:ext cx="4984762" cy="4493916"/>
          </a:xfrm>
        </p:spPr>
        <p:txBody>
          <a:bodyPr/>
          <a:lstStyle/>
          <a:p>
            <a:r>
              <a:rPr lang="zh-CN" altLang="en-US" sz="2400" dirty="0"/>
              <a:t>用例名称必须是动宾短语。</a:t>
            </a:r>
            <a:endParaRPr lang="en-US" altLang="zh-CN" sz="2400" dirty="0"/>
          </a:p>
          <a:p>
            <a:endParaRPr lang="en-US" altLang="zh-CN" sz="2400" dirty="0"/>
          </a:p>
          <a:p>
            <a:pPr marL="0" indent="0">
              <a:buNone/>
            </a:pPr>
            <a:endParaRPr lang="en-US" altLang="zh-CN" sz="2400" dirty="0"/>
          </a:p>
          <a:p>
            <a:r>
              <a:rPr lang="zh-CN" altLang="en-US" sz="2400" dirty="0"/>
              <a:t>采用域建模中的名词术语。</a:t>
            </a:r>
            <a:endParaRPr lang="en-US" altLang="zh-CN" sz="2400" dirty="0"/>
          </a:p>
          <a:p>
            <a:pPr marL="0" indent="0">
              <a:buNone/>
            </a:pPr>
            <a:endParaRPr lang="en-US" altLang="zh-CN" sz="2400" dirty="0"/>
          </a:p>
          <a:p>
            <a:pPr marL="0" indent="0">
              <a:buNone/>
            </a:pPr>
            <a:endParaRPr lang="en-US" altLang="zh-CN" sz="2400" dirty="0"/>
          </a:p>
          <a:p>
            <a:r>
              <a:rPr lang="zh-CN" altLang="en-US" sz="2400" dirty="0"/>
              <a:t>慎用弱动词弱名词</a:t>
            </a:r>
            <a:r>
              <a:rPr lang="en-US" altLang="zh-CN" sz="2400" dirty="0"/>
              <a:t>——</a:t>
            </a:r>
            <a:r>
              <a:rPr lang="zh-CN" altLang="en-US" sz="2400" dirty="0"/>
              <a:t>会掩盖真正的业务。</a:t>
            </a:r>
            <a:endParaRPr lang="en-US" altLang="zh-CN" sz="2400" dirty="0"/>
          </a:p>
          <a:p>
            <a:pPr lvl="1"/>
            <a:r>
              <a:rPr lang="zh-CN" altLang="en-US" sz="2000" dirty="0"/>
              <a:t>弱动词：进行、使用、复制、加载、生成</a:t>
            </a:r>
            <a:r>
              <a:rPr lang="en-US" altLang="zh-CN" sz="2000" dirty="0"/>
              <a:t>……</a:t>
            </a:r>
          </a:p>
          <a:p>
            <a:pPr lvl="1"/>
            <a:r>
              <a:rPr lang="zh-CN" altLang="en-US" sz="2000" dirty="0"/>
              <a:t>弱名词：数据、报表、表格、表单、系统</a:t>
            </a:r>
            <a:r>
              <a:rPr lang="en-US" altLang="zh-CN" sz="2000" dirty="0"/>
              <a:t>……</a:t>
            </a:r>
            <a:endParaRPr lang="zh-CN" altLang="en-US" sz="2000" dirty="0"/>
          </a:p>
          <a:p>
            <a:pPr>
              <a:buNone/>
            </a:pPr>
            <a:endParaRPr lang="zh-CN" altLang="en-US" dirty="0"/>
          </a:p>
        </p:txBody>
      </p:sp>
      <p:pic>
        <p:nvPicPr>
          <p:cNvPr id="10245" name="Picture 5"/>
          <p:cNvPicPr>
            <a:picLocks noChangeAspect="1" noChangeArrowheads="1"/>
          </p:cNvPicPr>
          <p:nvPr/>
        </p:nvPicPr>
        <p:blipFill>
          <a:blip r:embed="rId3"/>
          <a:srcRect l="12903" t="23077" r="13979" b="15385"/>
          <a:stretch>
            <a:fillRect/>
          </a:stretch>
        </p:blipFill>
        <p:spPr bwMode="auto">
          <a:xfrm>
            <a:off x="5810248" y="1160448"/>
            <a:ext cx="2286016" cy="16136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46" name="Picture 6"/>
          <p:cNvPicPr>
            <a:picLocks noChangeAspect="1" noChangeArrowheads="1"/>
          </p:cNvPicPr>
          <p:nvPr/>
        </p:nvPicPr>
        <p:blipFill>
          <a:blip r:embed="rId4"/>
          <a:srcRect l="14173" t="22532" r="14960" b="15505"/>
          <a:stretch>
            <a:fillRect/>
          </a:stretch>
        </p:blipFill>
        <p:spPr bwMode="auto">
          <a:xfrm>
            <a:off x="8382016" y="1160448"/>
            <a:ext cx="2143140" cy="15716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矩形 9"/>
          <p:cNvSpPr/>
          <p:nvPr/>
        </p:nvSpPr>
        <p:spPr>
          <a:xfrm>
            <a:off x="9151968" y="1374762"/>
            <a:ext cx="1444626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2000" b="1" dirty="0">
                <a:solidFill>
                  <a:srgbClr val="FF0000"/>
                </a:solidFill>
                <a:latin typeface="Berlin Sans FB Demi" pitchFamily="34" charset="0"/>
              </a:rPr>
              <a:t>√</a:t>
            </a:r>
          </a:p>
        </p:txBody>
      </p:sp>
      <p:sp>
        <p:nvSpPr>
          <p:cNvPr id="11" name="矩形 10"/>
          <p:cNvSpPr/>
          <p:nvPr/>
        </p:nvSpPr>
        <p:spPr>
          <a:xfrm>
            <a:off x="7024726" y="1436124"/>
            <a:ext cx="178591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0" b="1" dirty="0">
                <a:solidFill>
                  <a:srgbClr val="FF0000"/>
                </a:solidFill>
                <a:latin typeface="Berlin Sans FB Demi" pitchFamily="34" charset="0"/>
              </a:rPr>
              <a:t>×</a:t>
            </a:r>
            <a:endParaRPr lang="zh-CN" altLang="en-US" sz="12000" b="1" dirty="0">
              <a:solidFill>
                <a:srgbClr val="FF0000"/>
              </a:solidFill>
              <a:latin typeface="Berlin Sans FB Demi" pitchFamily="34" charset="0"/>
            </a:endParaRPr>
          </a:p>
        </p:txBody>
      </p:sp>
      <p:pic>
        <p:nvPicPr>
          <p:cNvPr id="10247" name="Picture 7"/>
          <p:cNvPicPr>
            <a:picLocks noChangeAspect="1" noChangeArrowheads="1"/>
          </p:cNvPicPr>
          <p:nvPr/>
        </p:nvPicPr>
        <p:blipFill>
          <a:blip r:embed="rId5"/>
          <a:srcRect l="13514" t="22557" r="16215" b="16215"/>
          <a:stretch>
            <a:fillRect/>
          </a:stretch>
        </p:blipFill>
        <p:spPr bwMode="auto">
          <a:xfrm>
            <a:off x="8453454" y="2946489"/>
            <a:ext cx="2071702" cy="15139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48" name="Picture 8"/>
          <p:cNvPicPr>
            <a:picLocks noChangeAspect="1" noChangeArrowheads="1"/>
          </p:cNvPicPr>
          <p:nvPr/>
        </p:nvPicPr>
        <p:blipFill>
          <a:blip r:embed="rId6"/>
          <a:srcRect l="12903" t="22115" r="14516" b="17308"/>
          <a:stretch>
            <a:fillRect/>
          </a:stretch>
        </p:blipFill>
        <p:spPr bwMode="auto">
          <a:xfrm>
            <a:off x="6024562" y="2875051"/>
            <a:ext cx="2143140" cy="1500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4" name="矩形 13"/>
          <p:cNvSpPr/>
          <p:nvPr/>
        </p:nvSpPr>
        <p:spPr>
          <a:xfrm>
            <a:off x="9223374" y="3089365"/>
            <a:ext cx="1444626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2000" b="1" dirty="0">
                <a:solidFill>
                  <a:srgbClr val="FF0000"/>
                </a:solidFill>
                <a:latin typeface="Berlin Sans FB Demi" pitchFamily="34" charset="0"/>
              </a:rPr>
              <a:t>√</a:t>
            </a:r>
          </a:p>
        </p:txBody>
      </p:sp>
      <p:sp>
        <p:nvSpPr>
          <p:cNvPr id="15" name="矩形 14"/>
          <p:cNvSpPr/>
          <p:nvPr/>
        </p:nvSpPr>
        <p:spPr>
          <a:xfrm>
            <a:off x="6953256" y="3297553"/>
            <a:ext cx="178591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0" b="1" dirty="0">
                <a:solidFill>
                  <a:srgbClr val="FF0000"/>
                </a:solidFill>
                <a:latin typeface="Berlin Sans FB Demi" pitchFamily="34" charset="0"/>
              </a:rPr>
              <a:t>×</a:t>
            </a:r>
            <a:endParaRPr lang="zh-CN" altLang="en-US" sz="12000" b="1" dirty="0">
              <a:solidFill>
                <a:srgbClr val="FF0000"/>
              </a:solidFill>
              <a:latin typeface="Berlin Sans FB Demi" pitchFamily="34" charset="0"/>
            </a:endParaRPr>
          </a:p>
        </p:txBody>
      </p:sp>
      <p:pic>
        <p:nvPicPr>
          <p:cNvPr id="10249" name="Picture 9"/>
          <p:cNvPicPr>
            <a:picLocks noChangeAspect="1" noChangeArrowheads="1"/>
          </p:cNvPicPr>
          <p:nvPr/>
        </p:nvPicPr>
        <p:blipFill>
          <a:blip r:embed="rId7"/>
          <a:srcRect l="12821" t="24064" r="12820" b="14792"/>
          <a:stretch>
            <a:fillRect/>
          </a:stretch>
        </p:blipFill>
        <p:spPr bwMode="auto">
          <a:xfrm>
            <a:off x="6024562" y="5072075"/>
            <a:ext cx="2214578" cy="15272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50" name="Picture 10"/>
          <p:cNvPicPr>
            <a:picLocks noChangeAspect="1" noChangeArrowheads="1"/>
          </p:cNvPicPr>
          <p:nvPr/>
        </p:nvPicPr>
        <p:blipFill>
          <a:blip r:embed="rId8"/>
          <a:srcRect l="14234" t="22628" r="12227" b="15146"/>
          <a:stretch>
            <a:fillRect/>
          </a:stretch>
        </p:blipFill>
        <p:spPr bwMode="auto">
          <a:xfrm>
            <a:off x="8453454" y="5072074"/>
            <a:ext cx="2214546" cy="15716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0" name="矩形 19"/>
          <p:cNvSpPr/>
          <p:nvPr/>
        </p:nvSpPr>
        <p:spPr>
          <a:xfrm>
            <a:off x="9223374" y="5276222"/>
            <a:ext cx="1444626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2000" b="1" dirty="0">
                <a:solidFill>
                  <a:srgbClr val="FF0000"/>
                </a:solidFill>
                <a:latin typeface="Berlin Sans FB Demi" pitchFamily="34" charset="0"/>
              </a:rPr>
              <a:t>√</a:t>
            </a:r>
          </a:p>
        </p:txBody>
      </p:sp>
      <p:sp>
        <p:nvSpPr>
          <p:cNvPr id="21" name="矩形 20"/>
          <p:cNvSpPr/>
          <p:nvPr/>
        </p:nvSpPr>
        <p:spPr>
          <a:xfrm>
            <a:off x="6953256" y="5419098"/>
            <a:ext cx="178591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0" b="1" dirty="0">
                <a:solidFill>
                  <a:srgbClr val="FF0000"/>
                </a:solidFill>
                <a:latin typeface="Berlin Sans FB Demi" pitchFamily="34" charset="0"/>
              </a:rPr>
              <a:t>×</a:t>
            </a:r>
            <a:endParaRPr lang="zh-CN" altLang="en-US" sz="12000" b="1" dirty="0">
              <a:solidFill>
                <a:srgbClr val="FF0000"/>
              </a:solidFill>
              <a:latin typeface="Berlin Sans FB Demi" pitchFamily="34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274320" y="449590"/>
            <a:ext cx="39950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高级话题</a:t>
            </a:r>
            <a:r>
              <a:rPr lang="en-US" altLang="zh-CN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用例的命名</a:t>
            </a:r>
          </a:p>
        </p:txBody>
      </p:sp>
      <p:cxnSp>
        <p:nvCxnSpPr>
          <p:cNvPr id="17" name="直接连接符 16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5" name="组合 24"/>
          <p:cNvGrpSpPr/>
          <p:nvPr/>
        </p:nvGrpSpPr>
        <p:grpSpPr>
          <a:xfrm>
            <a:off x="4219845" y="646137"/>
            <a:ext cx="491490" cy="318085"/>
            <a:chOff x="3017520" y="601990"/>
            <a:chExt cx="491490" cy="414010"/>
          </a:xfrm>
        </p:grpSpPr>
        <p:sp>
          <p:nvSpPr>
            <p:cNvPr id="26" name="燕尾形 25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7" name="燕尾形 26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8" name="燕尾形 27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1104709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42834" y="1342643"/>
            <a:ext cx="8229600" cy="43891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描述一个事物的三个出发点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这个事物是什么？</a:t>
            </a:r>
            <a:r>
              <a:rPr lang="en-US" altLang="zh-CN" dirty="0"/>
              <a:t>——</a:t>
            </a:r>
            <a:r>
              <a:rPr lang="zh-CN" altLang="en-US" dirty="0">
                <a:solidFill>
                  <a:srgbClr val="FF0000"/>
                </a:solidFill>
              </a:rPr>
              <a:t>结构</a:t>
            </a:r>
            <a:endParaRPr lang="en-US" altLang="zh-CN" dirty="0">
              <a:solidFill>
                <a:srgbClr val="FF0000"/>
              </a:solidFill>
            </a:endParaRPr>
          </a:p>
          <a:p>
            <a:pPr lvl="1">
              <a:lnSpc>
                <a:spcPct val="150000"/>
              </a:lnSpc>
            </a:pPr>
            <a:r>
              <a:rPr lang="zh-CN" altLang="en-US" dirty="0"/>
              <a:t>这个事物能做什么？</a:t>
            </a:r>
            <a:r>
              <a:rPr lang="en-US" altLang="zh-CN" dirty="0"/>
              <a:t>——</a:t>
            </a:r>
            <a:r>
              <a:rPr lang="zh-CN" altLang="en-US" dirty="0">
                <a:solidFill>
                  <a:srgbClr val="FF0000"/>
                </a:solidFill>
              </a:rPr>
              <a:t>功能</a:t>
            </a:r>
            <a:endParaRPr lang="en-US" altLang="zh-CN" dirty="0">
              <a:solidFill>
                <a:srgbClr val="FF0000"/>
              </a:solidFill>
            </a:endParaRPr>
          </a:p>
          <a:p>
            <a:pPr lvl="1">
              <a:lnSpc>
                <a:spcPct val="150000"/>
              </a:lnSpc>
            </a:pPr>
            <a:r>
              <a:rPr lang="zh-CN" altLang="en-US" dirty="0"/>
              <a:t>人们能够用这个事物做什么？</a:t>
            </a:r>
            <a:r>
              <a:rPr lang="en-US" altLang="zh-CN" dirty="0"/>
              <a:t>——</a:t>
            </a:r>
            <a:r>
              <a:rPr lang="zh-CN" altLang="en-US" dirty="0">
                <a:solidFill>
                  <a:srgbClr val="FF0000"/>
                </a:solidFill>
              </a:rPr>
              <a:t>价值</a:t>
            </a: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66911" y="4249096"/>
            <a:ext cx="1147759" cy="9686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020078" y="4146155"/>
            <a:ext cx="1219194" cy="10871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53059" y="4277882"/>
            <a:ext cx="1147759" cy="9686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矩形 10"/>
          <p:cNvSpPr/>
          <p:nvPr/>
        </p:nvSpPr>
        <p:spPr>
          <a:xfrm>
            <a:off x="3595670" y="4000504"/>
            <a:ext cx="1143008" cy="2857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刹车系统</a:t>
            </a:r>
          </a:p>
        </p:txBody>
      </p:sp>
      <p:sp>
        <p:nvSpPr>
          <p:cNvPr id="12" name="矩形 11"/>
          <p:cNvSpPr/>
          <p:nvPr/>
        </p:nvSpPr>
        <p:spPr>
          <a:xfrm>
            <a:off x="3595670" y="5217725"/>
            <a:ext cx="1143008" cy="2857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传动系统</a:t>
            </a:r>
          </a:p>
        </p:txBody>
      </p:sp>
      <p:cxnSp>
        <p:nvCxnSpPr>
          <p:cNvPr id="14" name="直接连接符 13"/>
          <p:cNvCxnSpPr>
            <a:stCxn id="1028" idx="0"/>
            <a:endCxn id="11" idx="1"/>
          </p:cNvCxnSpPr>
          <p:nvPr/>
        </p:nvCxnSpPr>
        <p:spPr>
          <a:xfrm rot="5400000" flipH="1" flipV="1">
            <a:off x="3115374" y="3768798"/>
            <a:ext cx="105715" cy="8548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>
            <a:stCxn id="1028" idx="2"/>
            <a:endCxn id="12" idx="1"/>
          </p:cNvCxnSpPr>
          <p:nvPr/>
        </p:nvCxnSpPr>
        <p:spPr>
          <a:xfrm rot="16200000" flipH="1">
            <a:off x="3096793" y="4861722"/>
            <a:ext cx="142877" cy="8548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6738942" y="4000504"/>
            <a:ext cx="714380" cy="2857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前进</a:t>
            </a:r>
          </a:p>
        </p:txBody>
      </p:sp>
      <p:sp>
        <p:nvSpPr>
          <p:cNvPr id="18" name="矩形 17"/>
          <p:cNvSpPr/>
          <p:nvPr/>
        </p:nvSpPr>
        <p:spPr>
          <a:xfrm>
            <a:off x="6738942" y="5217725"/>
            <a:ext cx="714380" cy="2857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转弯</a:t>
            </a:r>
          </a:p>
        </p:txBody>
      </p:sp>
      <p:cxnSp>
        <p:nvCxnSpPr>
          <p:cNvPr id="20" name="直接连接符 19"/>
          <p:cNvCxnSpPr>
            <a:stCxn id="10" idx="0"/>
            <a:endCxn id="17" idx="1"/>
          </p:cNvCxnSpPr>
          <p:nvPr/>
        </p:nvCxnSpPr>
        <p:spPr>
          <a:xfrm rot="5400000" flipH="1" flipV="1">
            <a:off x="6315691" y="3854629"/>
            <a:ext cx="134501" cy="7120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>
            <a:stCxn id="10" idx="2"/>
            <a:endCxn id="18" idx="1"/>
          </p:cNvCxnSpPr>
          <p:nvPr/>
        </p:nvCxnSpPr>
        <p:spPr>
          <a:xfrm rot="16200000" flipH="1">
            <a:off x="6325896" y="4947553"/>
            <a:ext cx="114091" cy="7120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/>
          <p:cNvSpPr/>
          <p:nvPr/>
        </p:nvSpPr>
        <p:spPr>
          <a:xfrm>
            <a:off x="9310710" y="4003280"/>
            <a:ext cx="1357290" cy="2829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上班代步</a:t>
            </a:r>
          </a:p>
        </p:txBody>
      </p:sp>
      <p:sp>
        <p:nvSpPr>
          <p:cNvPr id="24" name="矩形 23"/>
          <p:cNvSpPr/>
          <p:nvPr/>
        </p:nvSpPr>
        <p:spPr>
          <a:xfrm>
            <a:off x="9310710" y="5220500"/>
            <a:ext cx="1357290" cy="351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接送女朋友</a:t>
            </a:r>
          </a:p>
        </p:txBody>
      </p:sp>
      <p:cxnSp>
        <p:nvCxnSpPr>
          <p:cNvPr id="26" name="直接连接符 25"/>
          <p:cNvCxnSpPr>
            <a:stCxn id="1031" idx="0"/>
            <a:endCxn id="23" idx="1"/>
          </p:cNvCxnSpPr>
          <p:nvPr/>
        </p:nvCxnSpPr>
        <p:spPr>
          <a:xfrm rot="5400000" flipH="1" flipV="1">
            <a:off x="8969500" y="3804946"/>
            <a:ext cx="1387" cy="6810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>
            <a:stCxn id="1031" idx="2"/>
            <a:endCxn id="24" idx="1"/>
          </p:cNvCxnSpPr>
          <p:nvPr/>
        </p:nvCxnSpPr>
        <p:spPr>
          <a:xfrm rot="16200000" flipH="1">
            <a:off x="8888677" y="4974286"/>
            <a:ext cx="163033" cy="6810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274320" y="449590"/>
            <a:ext cx="41905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高级话题：用例≠功能</a:t>
            </a:r>
          </a:p>
        </p:txBody>
      </p:sp>
      <p:cxnSp>
        <p:nvCxnSpPr>
          <p:cNvPr id="21" name="直接连接符 20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2" name="组合 31"/>
          <p:cNvGrpSpPr/>
          <p:nvPr/>
        </p:nvGrpSpPr>
        <p:grpSpPr>
          <a:xfrm>
            <a:off x="4464891" y="646137"/>
            <a:ext cx="491490" cy="318085"/>
            <a:chOff x="3017520" y="601990"/>
            <a:chExt cx="491490" cy="414010"/>
          </a:xfrm>
        </p:grpSpPr>
        <p:sp>
          <p:nvSpPr>
            <p:cNvPr id="33" name="燕尾形 32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4" name="燕尾形 33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5" name="燕尾形 34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5129056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448754"/>
            <a:ext cx="10972800" cy="43891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用例是执行者对系统的一个愿望。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完成这个愿望可能需要经过很多步骤，但任何步骤不能够完整的反映执行者的目标。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780026" y="3476638"/>
            <a:ext cx="4081563" cy="1809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56208" y="3476638"/>
            <a:ext cx="4743450" cy="1809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文本框 5"/>
          <p:cNvSpPr txBox="1"/>
          <p:nvPr/>
        </p:nvSpPr>
        <p:spPr>
          <a:xfrm>
            <a:off x="274320" y="449590"/>
            <a:ext cx="41905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高级话题：用例≠步骤</a:t>
            </a:r>
          </a:p>
        </p:txBody>
      </p:sp>
      <p:cxnSp>
        <p:nvCxnSpPr>
          <p:cNvPr id="7" name="直接连接符 6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" name="组合 12"/>
          <p:cNvGrpSpPr/>
          <p:nvPr/>
        </p:nvGrpSpPr>
        <p:grpSpPr>
          <a:xfrm>
            <a:off x="4428418" y="638266"/>
            <a:ext cx="491490" cy="318085"/>
            <a:chOff x="3017520" y="601990"/>
            <a:chExt cx="491490" cy="414010"/>
          </a:xfrm>
        </p:grpSpPr>
        <p:sp>
          <p:nvSpPr>
            <p:cNvPr id="14" name="燕尾形 13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燕尾形 14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6" name="燕尾形 15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157970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70089" y="1585535"/>
            <a:ext cx="4520806" cy="45801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96000" y="1585535"/>
            <a:ext cx="3988526" cy="4580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文本框 5"/>
          <p:cNvSpPr txBox="1"/>
          <p:nvPr/>
        </p:nvSpPr>
        <p:spPr>
          <a:xfrm>
            <a:off x="274320" y="449590"/>
            <a:ext cx="46987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高级话题：怎么处理登录</a:t>
            </a:r>
          </a:p>
        </p:txBody>
      </p:sp>
      <p:cxnSp>
        <p:nvCxnSpPr>
          <p:cNvPr id="7" name="直接连接符 6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" name="组合 12"/>
          <p:cNvGrpSpPr/>
          <p:nvPr/>
        </p:nvGrpSpPr>
        <p:grpSpPr>
          <a:xfrm>
            <a:off x="4964867" y="633549"/>
            <a:ext cx="491490" cy="318085"/>
            <a:chOff x="3017520" y="601990"/>
            <a:chExt cx="491490" cy="414010"/>
          </a:xfrm>
        </p:grpSpPr>
        <p:sp>
          <p:nvSpPr>
            <p:cNvPr id="14" name="燕尾形 13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燕尾形 14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6" name="燕尾形 15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5117955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38283" y="2500306"/>
            <a:ext cx="3505195" cy="32203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/>
          <a:srcRect l="57422" t="38760" r="18554" b="44767"/>
          <a:stretch>
            <a:fillRect/>
          </a:stretch>
        </p:blipFill>
        <p:spPr bwMode="auto">
          <a:xfrm>
            <a:off x="6667504" y="2143116"/>
            <a:ext cx="2928958" cy="12144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/>
          <a:srcRect l="19531" t="45155" r="18359" b="30620"/>
          <a:stretch>
            <a:fillRect/>
          </a:stretch>
        </p:blipFill>
        <p:spPr bwMode="auto">
          <a:xfrm>
            <a:off x="6596066" y="4714884"/>
            <a:ext cx="4071934" cy="960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0" name="直接箭头连接符 9"/>
          <p:cNvCxnSpPr>
            <a:stCxn id="1026" idx="3"/>
            <a:endCxn id="3074" idx="1"/>
          </p:cNvCxnSpPr>
          <p:nvPr/>
        </p:nvCxnSpPr>
        <p:spPr>
          <a:xfrm flipV="1">
            <a:off x="5243478" y="2750340"/>
            <a:ext cx="1424027" cy="136014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>
            <a:stCxn id="1026" idx="3"/>
            <a:endCxn id="3075" idx="1"/>
          </p:cNvCxnSpPr>
          <p:nvPr/>
        </p:nvCxnSpPr>
        <p:spPr>
          <a:xfrm>
            <a:off x="5243478" y="4110481"/>
            <a:ext cx="1352589" cy="108458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 rot="19211913">
            <a:off x="5222715" y="3031139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无复杂交互</a:t>
            </a:r>
          </a:p>
        </p:txBody>
      </p:sp>
      <p:sp>
        <p:nvSpPr>
          <p:cNvPr id="17" name="TextBox 16"/>
          <p:cNvSpPr txBox="1"/>
          <p:nvPr/>
        </p:nvSpPr>
        <p:spPr>
          <a:xfrm rot="2730327">
            <a:off x="5499939" y="428048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复杂交互</a:t>
            </a:r>
          </a:p>
        </p:txBody>
      </p:sp>
      <p:sp>
        <p:nvSpPr>
          <p:cNvPr id="18" name="圆角矩形标注 17"/>
          <p:cNvSpPr/>
          <p:nvPr/>
        </p:nvSpPr>
        <p:spPr>
          <a:xfrm>
            <a:off x="7024694" y="3500438"/>
            <a:ext cx="3428992" cy="1000132"/>
          </a:xfrm>
          <a:prstGeom prst="wedgeRoundRectCallout">
            <a:avLst>
              <a:gd name="adj1" fmla="val 38359"/>
              <a:gd name="adj2" fmla="val 9087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latin typeface="微软雅黑" pitchFamily="34" charset="-122"/>
                <a:ea typeface="微软雅黑" pitchFamily="34" charset="-122"/>
              </a:rPr>
              <a:t>从使用者（不是技术人员）角度看问题来命名。例如“新生登记”而不是“新增学生”。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274320" y="449590"/>
            <a:ext cx="59298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高级话题：用例的“四轮马车”</a:t>
            </a:r>
          </a:p>
        </p:txBody>
      </p:sp>
      <p:cxnSp>
        <p:nvCxnSpPr>
          <p:cNvPr id="13" name="直接连接符 1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2" name="组合 21"/>
          <p:cNvGrpSpPr/>
          <p:nvPr/>
        </p:nvGrpSpPr>
        <p:grpSpPr>
          <a:xfrm>
            <a:off x="5919772" y="616074"/>
            <a:ext cx="491490" cy="318085"/>
            <a:chOff x="3017520" y="601990"/>
            <a:chExt cx="491490" cy="414010"/>
          </a:xfrm>
        </p:grpSpPr>
        <p:sp>
          <p:nvSpPr>
            <p:cNvPr id="23" name="燕尾形 22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4" name="燕尾形 23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5" name="燕尾形 24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1418748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62665" y="1331916"/>
            <a:ext cx="8229600" cy="43891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所有</a:t>
            </a:r>
            <a:r>
              <a:rPr lang="zh-CN" altLang="en-US" dirty="0">
                <a:solidFill>
                  <a:srgbClr val="FF0000"/>
                </a:solidFill>
              </a:rPr>
              <a:t>用例</a:t>
            </a:r>
            <a:r>
              <a:rPr lang="zh-CN" altLang="en-US" dirty="0"/>
              <a:t>应该都能追溯到</a:t>
            </a:r>
            <a:r>
              <a:rPr lang="zh-CN" altLang="en-US" dirty="0">
                <a:solidFill>
                  <a:srgbClr val="FF0000"/>
                </a:solidFill>
              </a:rPr>
              <a:t>愿景目标</a:t>
            </a:r>
            <a:r>
              <a:rPr lang="zh-CN" altLang="en-US" dirty="0"/>
              <a:t>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所有的</a:t>
            </a:r>
            <a:r>
              <a:rPr lang="zh-CN" altLang="en-US" dirty="0">
                <a:solidFill>
                  <a:srgbClr val="FF0000"/>
                </a:solidFill>
              </a:rPr>
              <a:t>愿景目标</a:t>
            </a:r>
            <a:r>
              <a:rPr lang="zh-CN" altLang="en-US" dirty="0"/>
              <a:t>都应有</a:t>
            </a:r>
            <a:r>
              <a:rPr lang="zh-CN" altLang="en-US" dirty="0">
                <a:solidFill>
                  <a:srgbClr val="FF0000"/>
                </a:solidFill>
              </a:rPr>
              <a:t>对应的用例</a:t>
            </a:r>
            <a:r>
              <a:rPr lang="zh-CN" altLang="en-US" dirty="0"/>
              <a:t>实现。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endParaRPr lang="zh-CN" altLang="en-US" dirty="0"/>
          </a:p>
        </p:txBody>
      </p:sp>
      <p:graphicFrame>
        <p:nvGraphicFramePr>
          <p:cNvPr id="11" name="Group 69"/>
          <p:cNvGraphicFramePr>
            <a:graphicFrameLocks/>
          </p:cNvGraphicFramePr>
          <p:nvPr/>
        </p:nvGraphicFramePr>
        <p:xfrm>
          <a:off x="2555900" y="3019442"/>
          <a:ext cx="7040562" cy="3124203"/>
        </p:xfrm>
        <a:graphic>
          <a:graphicData uri="http://schemas.openxmlformats.org/drawingml/2006/table">
            <a:tbl>
              <a:tblPr/>
              <a:tblGrid>
                <a:gridCol w="1587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08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85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8426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9061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8426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460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itchFamily="34" charset="0"/>
                        <a:ea typeface="宋体" pitchFamily="2" charset="-122"/>
                      </a:endParaRPr>
                    </a:p>
                  </a:txBody>
                  <a:tcPr anchor="ctr"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Verdana" pitchFamily="34" charset="0"/>
                          <a:ea typeface="宋体" pitchFamily="2" charset="-122"/>
                        </a:rPr>
                        <a:t>用例</a:t>
                      </a:r>
                      <a:endParaRPr kumimoji="0" lang="en-US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itchFamily="34" charset="0"/>
                        <a:ea typeface="宋体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Verdana" pitchFamily="34" charset="0"/>
                          <a:ea typeface="宋体" pitchFamily="2" charset="-122"/>
                        </a:rPr>
                        <a:t>用例</a:t>
                      </a:r>
                      <a:endParaRPr kumimoji="0" lang="en-US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itchFamily="34" charset="0"/>
                        <a:ea typeface="宋体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Verdana" pitchFamily="34" charset="0"/>
                          <a:ea typeface="宋体" pitchFamily="2" charset="-122"/>
                        </a:rPr>
                        <a:t>用例</a:t>
                      </a:r>
                      <a:endParaRPr kumimoji="0" lang="en-US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itchFamily="34" charset="0"/>
                        <a:ea typeface="宋体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Verdana" pitchFamily="34" charset="0"/>
                          <a:ea typeface="宋体" pitchFamily="2" charset="-122"/>
                        </a:rPr>
                        <a:t>用例</a:t>
                      </a:r>
                      <a:endParaRPr kumimoji="0" lang="en-US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itchFamily="34" charset="0"/>
                        <a:ea typeface="宋体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Verdana" pitchFamily="34" charset="0"/>
                          <a:ea typeface="宋体" pitchFamily="2" charset="-122"/>
                        </a:rPr>
                        <a:t>用例</a:t>
                      </a:r>
                      <a:endParaRPr kumimoji="0" lang="en-US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itchFamily="34" charset="0"/>
                        <a:ea typeface="宋体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60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Verdana" pitchFamily="34" charset="0"/>
                          <a:ea typeface="宋体" pitchFamily="2" charset="-122"/>
                        </a:rPr>
                        <a:t>目标</a:t>
                      </a:r>
                      <a:endParaRPr kumimoji="0" lang="en-US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itchFamily="34" charset="0"/>
                        <a:ea typeface="宋体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D528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itchFamily="34" charset="0"/>
                        <a:ea typeface="宋体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Verdana" pitchFamily="34" charset="0"/>
                          <a:ea typeface="宋体" pitchFamily="2" charset="-122"/>
                        </a:rPr>
                        <a:t>●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>
                        <a:alpha val="8200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Verdana" pitchFamily="34" charset="0"/>
                          <a:ea typeface="宋体" pitchFamily="2" charset="-122"/>
                        </a:rPr>
                        <a:t>●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itchFamily="34" charset="0"/>
                        <a:ea typeface="宋体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>
                        <a:alpha val="8200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itchFamily="34" charset="0"/>
                        <a:ea typeface="宋体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60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Verdana" pitchFamily="34" charset="0"/>
                          <a:ea typeface="宋体" pitchFamily="2" charset="-122"/>
                        </a:rPr>
                        <a:t>目标</a:t>
                      </a:r>
                      <a:endParaRPr kumimoji="0" lang="en-US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itchFamily="34" charset="0"/>
                        <a:ea typeface="宋体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D528D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itchFamily="34" charset="0"/>
                        <a:ea typeface="宋体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4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Verdana" pitchFamily="34" charset="0"/>
                          <a:ea typeface="宋体" pitchFamily="2" charset="-122"/>
                        </a:rPr>
                        <a:t>●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itchFamily="34" charset="0"/>
                        <a:ea typeface="宋体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4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itchFamily="34" charset="0"/>
                        <a:ea typeface="宋体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itchFamily="34" charset="0"/>
                        <a:ea typeface="宋体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48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76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Verdana" pitchFamily="34" charset="0"/>
                          <a:ea typeface="宋体" pitchFamily="2" charset="-122"/>
                        </a:rPr>
                        <a:t>目标</a:t>
                      </a:r>
                      <a:endParaRPr kumimoji="0" lang="en-US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itchFamily="34" charset="0"/>
                        <a:ea typeface="宋体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D528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itchFamily="34" charset="0"/>
                        <a:ea typeface="宋体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itchFamily="34" charset="0"/>
                        <a:ea typeface="宋体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>
                        <a:alpha val="8200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itchFamily="34" charset="0"/>
                        <a:ea typeface="宋体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Verdana" pitchFamily="34" charset="0"/>
                          <a:ea typeface="宋体" pitchFamily="2" charset="-122"/>
                        </a:rPr>
                        <a:t>●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>
                        <a:alpha val="8200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itchFamily="34" charset="0"/>
                        <a:ea typeface="宋体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60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Verdana" pitchFamily="34" charset="0"/>
                          <a:ea typeface="宋体" pitchFamily="2" charset="-122"/>
                        </a:rPr>
                        <a:t>目标</a:t>
                      </a:r>
                      <a:endParaRPr kumimoji="0" lang="en-US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itchFamily="34" charset="0"/>
                        <a:ea typeface="宋体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D528D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itchFamily="34" charset="0"/>
                        <a:ea typeface="宋体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4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itchFamily="34" charset="0"/>
                        <a:ea typeface="宋体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Verdana" pitchFamily="34" charset="0"/>
                          <a:ea typeface="宋体" pitchFamily="2" charset="-122"/>
                        </a:rPr>
                        <a:t>●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4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itchFamily="34" charset="0"/>
                        <a:ea typeface="宋体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itchFamily="34" charset="0"/>
                        <a:ea typeface="宋体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48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60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Verdana" pitchFamily="34" charset="0"/>
                          <a:ea typeface="宋体" pitchFamily="2" charset="-122"/>
                        </a:rPr>
                        <a:t>目标</a:t>
                      </a:r>
                      <a:endParaRPr kumimoji="0" lang="en-US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itchFamily="34" charset="0"/>
                        <a:ea typeface="宋体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D528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itchFamily="34" charset="0"/>
                        <a:ea typeface="宋体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itchFamily="34" charset="0"/>
                        <a:ea typeface="宋体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>
                        <a:alpha val="8200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itchFamily="34" charset="0"/>
                        <a:ea typeface="宋体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Verdana" pitchFamily="34" charset="0"/>
                          <a:ea typeface="宋体" pitchFamily="2" charset="-122"/>
                        </a:rPr>
                        <a:t>●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>
                        <a:alpha val="8200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itchFamily="34" charset="0"/>
                        <a:ea typeface="宋体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460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Verdana" pitchFamily="34" charset="0"/>
                          <a:ea typeface="宋体" pitchFamily="2" charset="-122"/>
                        </a:rPr>
                        <a:t>目标</a:t>
                      </a:r>
                      <a:endParaRPr kumimoji="0" lang="en-US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itchFamily="34" charset="0"/>
                        <a:ea typeface="宋体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D528D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itchFamily="34" charset="0"/>
                        <a:ea typeface="宋体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itchFamily="34" charset="0"/>
                        <a:ea typeface="宋体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itchFamily="34" charset="0"/>
                        <a:ea typeface="宋体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itchFamily="34" charset="0"/>
                        <a:ea typeface="宋体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itchFamily="34" charset="0"/>
                        <a:ea typeface="宋体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2" name="矩形 11"/>
          <p:cNvSpPr/>
          <p:nvPr/>
        </p:nvSpPr>
        <p:spPr>
          <a:xfrm>
            <a:off x="4167174" y="3859604"/>
            <a:ext cx="1420582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9600" b="1" dirty="0">
                <a:solidFill>
                  <a:srgbClr val="FF0000"/>
                </a:solidFill>
              </a:rPr>
              <a:t>？</a:t>
            </a:r>
          </a:p>
        </p:txBody>
      </p:sp>
      <p:sp>
        <p:nvSpPr>
          <p:cNvPr id="13" name="矩形 12"/>
          <p:cNvSpPr/>
          <p:nvPr/>
        </p:nvSpPr>
        <p:spPr>
          <a:xfrm>
            <a:off x="8533070" y="3817194"/>
            <a:ext cx="1420582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9600" b="1" dirty="0">
                <a:solidFill>
                  <a:srgbClr val="FF0000"/>
                </a:solidFill>
              </a:rPr>
              <a:t>？</a:t>
            </a:r>
          </a:p>
        </p:txBody>
      </p:sp>
      <p:sp>
        <p:nvSpPr>
          <p:cNvPr id="7" name="矩形 6"/>
          <p:cNvSpPr/>
          <p:nvPr/>
        </p:nvSpPr>
        <p:spPr>
          <a:xfrm rot="16200000">
            <a:off x="6238876" y="4934275"/>
            <a:ext cx="1420582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9600" b="1" dirty="0">
                <a:solidFill>
                  <a:srgbClr val="FF0000"/>
                </a:solidFill>
              </a:rPr>
              <a:t>？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274320" y="449590"/>
            <a:ext cx="51090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高级话题：用例与愿景目标</a:t>
            </a:r>
          </a:p>
        </p:txBody>
      </p:sp>
      <p:cxnSp>
        <p:nvCxnSpPr>
          <p:cNvPr id="9" name="直接连接符 8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5329912" y="629603"/>
            <a:ext cx="491490" cy="318085"/>
            <a:chOff x="3017520" y="601990"/>
            <a:chExt cx="491490" cy="414010"/>
          </a:xfrm>
        </p:grpSpPr>
        <p:sp>
          <p:nvSpPr>
            <p:cNvPr id="19" name="燕尾形 18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0" name="燕尾形 19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1" name="燕尾形 20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9192787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489710"/>
            <a:ext cx="10972800" cy="43891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当存在大量用例时可以对用例进行分包</a:t>
            </a:r>
          </a:p>
          <a:p>
            <a:pPr lvl="1">
              <a:lnSpc>
                <a:spcPct val="150000"/>
              </a:lnSpc>
            </a:pPr>
            <a:r>
              <a:rPr lang="zh-CN" altLang="en-US" dirty="0"/>
              <a:t>按执行者分包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按主题分包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按开发团队分包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按发布情况分包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en-US" altLang="zh-CN" dirty="0"/>
              <a:t>……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274320" y="449590"/>
            <a:ext cx="3877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高级话题：用例分包</a:t>
            </a: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4115832" y="602090"/>
            <a:ext cx="491490" cy="318085"/>
            <a:chOff x="3017520" y="601990"/>
            <a:chExt cx="491490" cy="414010"/>
          </a:xfrm>
        </p:grpSpPr>
        <p:sp>
          <p:nvSpPr>
            <p:cNvPr id="12" name="燕尾形 1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燕尾形 1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1649613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63448" y="1097139"/>
            <a:ext cx="7989558" cy="53472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文本框 3"/>
          <p:cNvSpPr txBox="1"/>
          <p:nvPr/>
        </p:nvSpPr>
        <p:spPr>
          <a:xfrm>
            <a:off x="274320" y="449590"/>
            <a:ext cx="55194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高级话题：不要滥用用例关系</a:t>
            </a: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5780842" y="638266"/>
            <a:ext cx="491490" cy="318085"/>
            <a:chOff x="3017520" y="601990"/>
            <a:chExt cx="491490" cy="414010"/>
          </a:xfrm>
        </p:grpSpPr>
        <p:sp>
          <p:nvSpPr>
            <p:cNvPr id="12" name="燕尾形 1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燕尾形 1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6000501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57350" y="1366732"/>
            <a:ext cx="10972800" cy="2800319"/>
          </a:xfrm>
        </p:spPr>
        <p:txBody>
          <a:bodyPr/>
          <a:lstStyle/>
          <a:p>
            <a:pPr marL="514350" indent="-514350" algn="ctr">
              <a:lnSpc>
                <a:spcPct val="150000"/>
              </a:lnSpc>
              <a:buFont typeface="+mj-lt"/>
              <a:buAutoNum type="arabicPeriod"/>
            </a:pPr>
            <a:endParaRPr lang="en-US" altLang="zh-CN" sz="3200" dirty="0"/>
          </a:p>
          <a:p>
            <a:pPr marL="514350" indent="-514350" algn="ctr">
              <a:lnSpc>
                <a:spcPct val="150000"/>
              </a:lnSpc>
              <a:buFont typeface="+mj-lt"/>
              <a:buAutoNum type="arabicPeriod"/>
            </a:pPr>
            <a:r>
              <a:rPr lang="zh-CN" altLang="en-US" sz="3200" dirty="0"/>
              <a:t>绘制系统用例图</a:t>
            </a:r>
            <a:endParaRPr lang="en-US" altLang="zh-CN" sz="3200" dirty="0"/>
          </a:p>
          <a:p>
            <a:pPr marL="514350" indent="-514350" algn="ctr">
              <a:lnSpc>
                <a:spcPct val="150000"/>
              </a:lnSpc>
              <a:buFont typeface="+mj-lt"/>
              <a:buAutoNum type="arabicPeriod"/>
            </a:pPr>
            <a:r>
              <a:rPr lang="zh-CN" altLang="en-US" sz="3200" b="1" dirty="0">
                <a:solidFill>
                  <a:srgbClr val="FF0000"/>
                </a:solidFill>
              </a:rPr>
              <a:t>编写系统用例描述</a:t>
            </a:r>
            <a:endParaRPr lang="en-US" altLang="zh-CN" sz="3200" b="1" dirty="0">
              <a:solidFill>
                <a:srgbClr val="FF0000"/>
              </a:solidFill>
            </a:endParaRPr>
          </a:p>
          <a:p>
            <a:pPr marL="514350" indent="-514350" algn="ctr">
              <a:lnSpc>
                <a:spcPct val="150000"/>
              </a:lnSpc>
              <a:buFont typeface="+mj-lt"/>
              <a:buAutoNum type="arabicPeriod"/>
            </a:pPr>
            <a:r>
              <a:rPr lang="zh-CN" altLang="en-US" sz="3200" dirty="0"/>
              <a:t>更新域模型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274320" y="449590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系统用例建模步骤</a:t>
            </a: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3708706" y="638266"/>
            <a:ext cx="491490" cy="318085"/>
            <a:chOff x="3017520" y="601990"/>
            <a:chExt cx="491490" cy="414010"/>
          </a:xfrm>
        </p:grpSpPr>
        <p:sp>
          <p:nvSpPr>
            <p:cNvPr id="12" name="燕尾形 1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燕尾形 1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169730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3227388" y="3028950"/>
            <a:ext cx="6501248" cy="723900"/>
            <a:chOff x="3328988" y="3028950"/>
            <a:chExt cx="6501248" cy="723900"/>
          </a:xfrm>
        </p:grpSpPr>
        <p:sp>
          <p:nvSpPr>
            <p:cNvPr id="45" name="矩形 44"/>
            <p:cNvSpPr/>
            <p:nvPr/>
          </p:nvSpPr>
          <p:spPr>
            <a:xfrm>
              <a:off x="3328988" y="3028950"/>
              <a:ext cx="722312" cy="723900"/>
            </a:xfrm>
            <a:prstGeom prst="rect">
              <a:avLst/>
            </a:prstGeom>
            <a:solidFill>
              <a:srgbClr val="BE1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4192588" y="3028950"/>
              <a:ext cx="5637648" cy="723900"/>
            </a:xfrm>
            <a:prstGeom prst="rect">
              <a:avLst/>
            </a:prstGeom>
            <a:solidFill>
              <a:srgbClr val="BE1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矩形 46"/>
            <p:cNvSpPr/>
            <p:nvPr/>
          </p:nvSpPr>
          <p:spPr>
            <a:xfrm>
              <a:off x="3328988" y="361315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矩形 47"/>
            <p:cNvSpPr/>
            <p:nvPr/>
          </p:nvSpPr>
          <p:spPr>
            <a:xfrm>
              <a:off x="4192588" y="3613150"/>
              <a:ext cx="5637648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3460225" y="312099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二</a:t>
              </a:r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274320" y="449590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cxnSp>
        <p:nvCxnSpPr>
          <p:cNvPr id="8" name="直接连接符 7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/>
          <p:cNvGrpSpPr/>
          <p:nvPr/>
        </p:nvGrpSpPr>
        <p:grpSpPr>
          <a:xfrm>
            <a:off x="1402080" y="594359"/>
            <a:ext cx="491490" cy="318085"/>
            <a:chOff x="3017520" y="601990"/>
            <a:chExt cx="491490" cy="414010"/>
          </a:xfrm>
        </p:grpSpPr>
        <p:sp>
          <p:nvSpPr>
            <p:cNvPr id="9" name="燕尾形 8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燕尾形 9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燕尾形 10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11683199" y="3291839"/>
            <a:ext cx="344805" cy="318085"/>
            <a:chOff x="3017520" y="601990"/>
            <a:chExt cx="344805" cy="414010"/>
          </a:xfrm>
        </p:grpSpPr>
        <p:sp>
          <p:nvSpPr>
            <p:cNvPr id="32" name="燕尾形 3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3" name="燕尾形 3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 flipH="1">
            <a:off x="101917" y="3291839"/>
            <a:ext cx="344805" cy="318085"/>
            <a:chOff x="3017520" y="601990"/>
            <a:chExt cx="344805" cy="414010"/>
          </a:xfrm>
        </p:grpSpPr>
        <p:sp>
          <p:nvSpPr>
            <p:cNvPr id="36" name="燕尾形 35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7" name="燕尾形 36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8" name="矩形 3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3227388" y="2082800"/>
            <a:ext cx="6501248" cy="1450299"/>
            <a:chOff x="3328988" y="2082800"/>
            <a:chExt cx="6501248" cy="1450299"/>
          </a:xfrm>
        </p:grpSpPr>
        <p:sp>
          <p:nvSpPr>
            <p:cNvPr id="2" name="矩形 1"/>
            <p:cNvSpPr/>
            <p:nvPr/>
          </p:nvSpPr>
          <p:spPr>
            <a:xfrm>
              <a:off x="3328988" y="2082800"/>
              <a:ext cx="722312" cy="723900"/>
            </a:xfrm>
            <a:prstGeom prst="rect">
              <a:avLst/>
            </a:prstGeom>
            <a:solidFill>
              <a:srgbClr val="BE1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41"/>
            <p:cNvSpPr/>
            <p:nvPr/>
          </p:nvSpPr>
          <p:spPr>
            <a:xfrm>
              <a:off x="4192588" y="2082800"/>
              <a:ext cx="5637648" cy="723900"/>
            </a:xfrm>
            <a:prstGeom prst="rect">
              <a:avLst/>
            </a:prstGeom>
            <a:solidFill>
              <a:srgbClr val="BE1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矩形 2"/>
            <p:cNvSpPr/>
            <p:nvPr/>
          </p:nvSpPr>
          <p:spPr>
            <a:xfrm>
              <a:off x="3328988" y="266700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/>
          </p:nvSpPr>
          <p:spPr>
            <a:xfrm>
              <a:off x="4192587" y="2667000"/>
              <a:ext cx="5637649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3460225" y="217484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</a:t>
              </a:r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4474051" y="3132989"/>
              <a:ext cx="368241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域建模：以</a:t>
              </a:r>
              <a:r>
                <a:rPr lang="en-US" altLang="zh-CN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OO</a:t>
              </a:r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思想构建术语表</a:t>
              </a: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3227388" y="3975100"/>
            <a:ext cx="6501248" cy="723900"/>
            <a:chOff x="3328988" y="3975100"/>
            <a:chExt cx="6501248" cy="723900"/>
          </a:xfrm>
        </p:grpSpPr>
        <p:sp>
          <p:nvSpPr>
            <p:cNvPr id="51" name="矩形 50"/>
            <p:cNvSpPr/>
            <p:nvPr/>
          </p:nvSpPr>
          <p:spPr>
            <a:xfrm>
              <a:off x="3328988" y="3975100"/>
              <a:ext cx="722312" cy="723900"/>
            </a:xfrm>
            <a:prstGeom prst="rect">
              <a:avLst/>
            </a:prstGeom>
            <a:solidFill>
              <a:srgbClr val="BE1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矩形 51"/>
            <p:cNvSpPr/>
            <p:nvPr/>
          </p:nvSpPr>
          <p:spPr>
            <a:xfrm>
              <a:off x="4192588" y="3975100"/>
              <a:ext cx="5637648" cy="723900"/>
            </a:xfrm>
            <a:prstGeom prst="rect">
              <a:avLst/>
            </a:prstGeom>
            <a:solidFill>
              <a:srgbClr val="BE1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矩形 52"/>
            <p:cNvSpPr/>
            <p:nvPr/>
          </p:nvSpPr>
          <p:spPr>
            <a:xfrm>
              <a:off x="3328988" y="455930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矩形 53"/>
            <p:cNvSpPr/>
            <p:nvPr/>
          </p:nvSpPr>
          <p:spPr>
            <a:xfrm>
              <a:off x="4192587" y="4559300"/>
              <a:ext cx="5637649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文本框 54"/>
            <p:cNvSpPr txBox="1"/>
            <p:nvPr/>
          </p:nvSpPr>
          <p:spPr>
            <a:xfrm>
              <a:off x="3460225" y="406714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三</a:t>
              </a: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4474051" y="4067145"/>
              <a:ext cx="480131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用例分析：系统功能性需求分析的好工具</a:t>
              </a:r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3227388" y="4921250"/>
            <a:ext cx="6501248" cy="723900"/>
            <a:chOff x="3328988" y="4921250"/>
            <a:chExt cx="6501248" cy="723900"/>
          </a:xfrm>
        </p:grpSpPr>
        <p:sp>
          <p:nvSpPr>
            <p:cNvPr id="57" name="矩形 56"/>
            <p:cNvSpPr/>
            <p:nvPr/>
          </p:nvSpPr>
          <p:spPr>
            <a:xfrm>
              <a:off x="3328988" y="4921250"/>
              <a:ext cx="722312" cy="723900"/>
            </a:xfrm>
            <a:prstGeom prst="rect">
              <a:avLst/>
            </a:prstGeom>
            <a:solidFill>
              <a:srgbClr val="BE1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矩形 57"/>
            <p:cNvSpPr/>
            <p:nvPr/>
          </p:nvSpPr>
          <p:spPr>
            <a:xfrm>
              <a:off x="4192587" y="4921250"/>
              <a:ext cx="5637649" cy="723900"/>
            </a:xfrm>
            <a:prstGeom prst="rect">
              <a:avLst/>
            </a:prstGeom>
            <a:solidFill>
              <a:srgbClr val="BE1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矩形 58"/>
            <p:cNvSpPr/>
            <p:nvPr/>
          </p:nvSpPr>
          <p:spPr>
            <a:xfrm>
              <a:off x="3328988" y="550545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矩形 59"/>
            <p:cNvSpPr/>
            <p:nvPr/>
          </p:nvSpPr>
          <p:spPr>
            <a:xfrm>
              <a:off x="4192588" y="5505450"/>
              <a:ext cx="5637648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文本框 60"/>
            <p:cNvSpPr txBox="1"/>
            <p:nvPr/>
          </p:nvSpPr>
          <p:spPr>
            <a:xfrm>
              <a:off x="3460225" y="501329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四</a:t>
              </a:r>
            </a:p>
          </p:txBody>
        </p:sp>
      </p:grpSp>
      <p:sp>
        <p:nvSpPr>
          <p:cNvPr id="64" name="文本框 63"/>
          <p:cNvSpPr txBox="1"/>
          <p:nvPr/>
        </p:nvSpPr>
        <p:spPr>
          <a:xfrm>
            <a:off x="4372451" y="5013295"/>
            <a:ext cx="42883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非功能性需求分析及需求定义与评审</a:t>
            </a:r>
          </a:p>
        </p:txBody>
      </p:sp>
      <p:sp>
        <p:nvSpPr>
          <p:cNvPr id="50" name="文本框 49"/>
          <p:cNvSpPr txBox="1"/>
          <p:nvPr/>
        </p:nvSpPr>
        <p:spPr>
          <a:xfrm>
            <a:off x="4372451" y="2186839"/>
            <a:ext cx="30059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需求分析的几种主流方法</a:t>
            </a:r>
          </a:p>
        </p:txBody>
      </p:sp>
    </p:spTree>
    <p:extLst>
      <p:ext uri="{BB962C8B-B14F-4D97-AF65-F5344CB8AC3E}">
        <p14:creationId xmlns:p14="http://schemas.microsoft.com/office/powerpoint/2010/main" val="421071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1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5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16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9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20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609600" y="1412966"/>
            <a:ext cx="10972800" cy="43891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用例图描述总体，用例文档描述细节。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每个用例必须对应有用例描述。</a:t>
            </a:r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/>
          <a:srcRect l="12500" t="28437" r="25390" b="27500"/>
          <a:stretch>
            <a:fillRect/>
          </a:stretch>
        </p:blipFill>
        <p:spPr bwMode="auto">
          <a:xfrm>
            <a:off x="2238348" y="3000372"/>
            <a:ext cx="7572396" cy="33575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文本框 4"/>
          <p:cNvSpPr txBox="1"/>
          <p:nvPr/>
        </p:nvSpPr>
        <p:spPr>
          <a:xfrm>
            <a:off x="274320" y="449590"/>
            <a:ext cx="30572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用例描述的作用</a:t>
            </a:r>
          </a:p>
        </p:txBody>
      </p:sp>
      <p:cxnSp>
        <p:nvCxnSpPr>
          <p:cNvPr id="7" name="直接连接符 6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" name="组合 12"/>
          <p:cNvGrpSpPr/>
          <p:nvPr/>
        </p:nvGrpSpPr>
        <p:grpSpPr>
          <a:xfrm>
            <a:off x="3331567" y="646137"/>
            <a:ext cx="491490" cy="318085"/>
            <a:chOff x="3017520" y="601990"/>
            <a:chExt cx="491490" cy="414010"/>
          </a:xfrm>
        </p:grpSpPr>
        <p:sp>
          <p:nvSpPr>
            <p:cNvPr id="14" name="燕尾形 13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燕尾形 14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6" name="燕尾形 15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4151032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2"/>
          <a:srcRect l="5978" t="33730" r="25543" b="26587"/>
          <a:stretch>
            <a:fillRect/>
          </a:stretch>
        </p:blipFill>
        <p:spPr bwMode="auto">
          <a:xfrm>
            <a:off x="5238744" y="2000240"/>
            <a:ext cx="4425584" cy="42148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1" name="内容占位符 2"/>
          <p:cNvSpPr>
            <a:spLocks noGrp="1"/>
          </p:cNvSpPr>
          <p:nvPr>
            <p:ph idx="1"/>
          </p:nvPr>
        </p:nvSpPr>
        <p:spPr>
          <a:xfrm>
            <a:off x="887463" y="1533757"/>
            <a:ext cx="2543164" cy="4389120"/>
          </a:xfrm>
        </p:spPr>
        <p:txBody>
          <a:bodyPr/>
          <a:lstStyle/>
          <a:p>
            <a:r>
              <a:rPr lang="zh-CN" altLang="en-US" dirty="0"/>
              <a:t>干系人利益</a:t>
            </a:r>
            <a:endParaRPr lang="en-US" altLang="zh-CN" dirty="0"/>
          </a:p>
          <a:p>
            <a:r>
              <a:rPr lang="zh-CN" altLang="en-US" dirty="0"/>
              <a:t>基本路径</a:t>
            </a:r>
            <a:endParaRPr lang="en-US" altLang="zh-CN" dirty="0"/>
          </a:p>
          <a:p>
            <a:r>
              <a:rPr lang="zh-CN" altLang="en-US" dirty="0"/>
              <a:t>扩展路径</a:t>
            </a:r>
            <a:endParaRPr lang="en-US" altLang="zh-CN" dirty="0"/>
          </a:p>
          <a:p>
            <a:r>
              <a:rPr lang="zh-CN" altLang="en-US" dirty="0"/>
              <a:t>业务规则</a:t>
            </a:r>
            <a:endParaRPr lang="en-US" altLang="zh-CN" dirty="0"/>
          </a:p>
        </p:txBody>
      </p:sp>
      <p:cxnSp>
        <p:nvCxnSpPr>
          <p:cNvPr id="75" name="直接连接符 74"/>
          <p:cNvCxnSpPr/>
          <p:nvPr/>
        </p:nvCxnSpPr>
        <p:spPr>
          <a:xfrm>
            <a:off x="5310182" y="2355842"/>
            <a:ext cx="1071570" cy="158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6" name="直接连接符 75"/>
          <p:cNvCxnSpPr/>
          <p:nvPr/>
        </p:nvCxnSpPr>
        <p:spPr>
          <a:xfrm>
            <a:off x="5310182" y="2998784"/>
            <a:ext cx="1071570" cy="158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7" name="直接连接符 76"/>
          <p:cNvCxnSpPr/>
          <p:nvPr/>
        </p:nvCxnSpPr>
        <p:spPr>
          <a:xfrm>
            <a:off x="5310182" y="4572008"/>
            <a:ext cx="1071570" cy="158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8" name="直接连接符 77"/>
          <p:cNvCxnSpPr/>
          <p:nvPr/>
        </p:nvCxnSpPr>
        <p:spPr>
          <a:xfrm>
            <a:off x="5310182" y="5499114"/>
            <a:ext cx="1071570" cy="158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274320" y="449590"/>
            <a:ext cx="3877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用例描述的基本组成</a:t>
            </a:r>
          </a:p>
        </p:txBody>
      </p:sp>
      <p:cxnSp>
        <p:nvCxnSpPr>
          <p:cNvPr id="10" name="直接连接符 9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4108212" y="638266"/>
            <a:ext cx="491490" cy="318085"/>
            <a:chOff x="3017520" y="601990"/>
            <a:chExt cx="491490" cy="414010"/>
          </a:xfrm>
        </p:grpSpPr>
        <p:sp>
          <p:nvSpPr>
            <p:cNvPr id="17" name="燕尾形 16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8" name="燕尾形 17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9" name="燕尾形 18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4677176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 l="15820" t="34884" r="15625" b="12790"/>
          <a:stretch>
            <a:fillRect/>
          </a:stretch>
        </p:blipFill>
        <p:spPr bwMode="auto">
          <a:xfrm>
            <a:off x="1325578" y="1405472"/>
            <a:ext cx="10030731" cy="46295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文本框 3"/>
          <p:cNvSpPr txBox="1"/>
          <p:nvPr/>
        </p:nvSpPr>
        <p:spPr>
          <a:xfrm>
            <a:off x="274320" y="449590"/>
            <a:ext cx="51090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为什么要考虑干系人利益？</a:t>
            </a: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5251311" y="602888"/>
            <a:ext cx="491490" cy="318085"/>
            <a:chOff x="3017520" y="601990"/>
            <a:chExt cx="491490" cy="414010"/>
          </a:xfrm>
        </p:grpSpPr>
        <p:sp>
          <p:nvSpPr>
            <p:cNvPr id="12" name="燕尾形 1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燕尾形 1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5489825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89688" y="1353589"/>
            <a:ext cx="4720357" cy="43891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用例是干系人利益的平衡点。</a:t>
            </a:r>
          </a:p>
          <a:p>
            <a:pPr lvl="1">
              <a:lnSpc>
                <a:spcPct val="150000"/>
              </a:lnSpc>
            </a:pPr>
            <a:r>
              <a:rPr lang="zh-CN" altLang="en-US" dirty="0"/>
              <a:t>谁关心这个系统？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涉及他的什么利益？</a:t>
            </a:r>
            <a:endParaRPr lang="en-US" altLang="zh-CN" dirty="0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/>
          <a:srcRect l="34180" t="35465" r="14257" b="10271"/>
          <a:stretch>
            <a:fillRect/>
          </a:stretch>
        </p:blipFill>
        <p:spPr bwMode="auto">
          <a:xfrm>
            <a:off x="1092894" y="3532910"/>
            <a:ext cx="4214842" cy="26821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4" name="Picture 2"/>
          <p:cNvPicPr>
            <a:picLocks noChangeAspect="1" noChangeArrowheads="1"/>
          </p:cNvPicPr>
          <p:nvPr/>
        </p:nvPicPr>
        <p:blipFill>
          <a:blip r:embed="rId3"/>
          <a:srcRect l="31055" t="32946" r="25000" b="2131"/>
          <a:stretch>
            <a:fillRect/>
          </a:stretch>
        </p:blipFill>
        <p:spPr bwMode="auto">
          <a:xfrm>
            <a:off x="5710046" y="1785950"/>
            <a:ext cx="4957954" cy="44291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文本框 5"/>
          <p:cNvSpPr txBox="1"/>
          <p:nvPr/>
        </p:nvSpPr>
        <p:spPr>
          <a:xfrm>
            <a:off x="274320" y="449590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干系人利益</a:t>
            </a:r>
          </a:p>
        </p:txBody>
      </p:sp>
      <p:cxnSp>
        <p:nvCxnSpPr>
          <p:cNvPr id="7" name="直接连接符 6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" name="组合 12"/>
          <p:cNvGrpSpPr/>
          <p:nvPr/>
        </p:nvGrpSpPr>
        <p:grpSpPr>
          <a:xfrm>
            <a:off x="2539405" y="636115"/>
            <a:ext cx="491490" cy="318085"/>
            <a:chOff x="3017520" y="601990"/>
            <a:chExt cx="491490" cy="414010"/>
          </a:xfrm>
        </p:grpSpPr>
        <p:sp>
          <p:nvSpPr>
            <p:cNvPr id="14" name="燕尾形 13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燕尾形 14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6" name="燕尾形 15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4045198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6774" y="1442328"/>
            <a:ext cx="5460227" cy="4389120"/>
          </a:xfrm>
        </p:spPr>
        <p:txBody>
          <a:bodyPr/>
          <a:lstStyle/>
          <a:p>
            <a:r>
              <a:rPr lang="zh-CN" altLang="en-US" dirty="0"/>
              <a:t>客户</a:t>
            </a:r>
            <a:r>
              <a:rPr lang="zh-CN" altLang="en-US" dirty="0">
                <a:solidFill>
                  <a:srgbClr val="FF0000"/>
                </a:solidFill>
              </a:rPr>
              <a:t>最想看到的、最关心</a:t>
            </a:r>
            <a:r>
              <a:rPr lang="zh-CN" altLang="en-US" dirty="0"/>
              <a:t>的路径。</a:t>
            </a:r>
            <a:r>
              <a:rPr lang="en-US" altLang="zh-CN" dirty="0"/>
              <a:t>——</a:t>
            </a:r>
            <a:r>
              <a:rPr lang="zh-CN" altLang="en-US" dirty="0"/>
              <a:t>核心的核心</a:t>
            </a:r>
            <a:endParaRPr lang="en-US" altLang="zh-CN" dirty="0"/>
          </a:p>
          <a:p>
            <a:r>
              <a:rPr lang="zh-CN" altLang="en-US" dirty="0"/>
              <a:t>把基本路径单独分离，凸现用例的核心价值。</a:t>
            </a:r>
          </a:p>
        </p:txBody>
      </p:sp>
      <p:grpSp>
        <p:nvGrpSpPr>
          <p:cNvPr id="10" name="组合 9"/>
          <p:cNvGrpSpPr/>
          <p:nvPr/>
        </p:nvGrpSpPr>
        <p:grpSpPr>
          <a:xfrm>
            <a:off x="7047032" y="1479475"/>
            <a:ext cx="3676650" cy="4314825"/>
            <a:chOff x="5143504" y="1857364"/>
            <a:chExt cx="3676650" cy="4314825"/>
          </a:xfrm>
        </p:grpSpPr>
        <p:pic>
          <p:nvPicPr>
            <p:cNvPr id="59394" name="Picture 2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5143504" y="1857364"/>
              <a:ext cx="3676650" cy="43148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5" name="矩形 4"/>
            <p:cNvSpPr/>
            <p:nvPr/>
          </p:nvSpPr>
          <p:spPr>
            <a:xfrm>
              <a:off x="5214942" y="2786058"/>
              <a:ext cx="857256" cy="28575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7072330" y="3357562"/>
              <a:ext cx="857256" cy="28575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7929586" y="4286256"/>
              <a:ext cx="857256" cy="28575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5143504" y="4000504"/>
              <a:ext cx="785818" cy="35719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7500958" y="5357826"/>
              <a:ext cx="857256" cy="28575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" name="文本框 10"/>
          <p:cNvSpPr txBox="1"/>
          <p:nvPr/>
        </p:nvSpPr>
        <p:spPr>
          <a:xfrm>
            <a:off x="274320" y="449590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基本路径</a:t>
            </a:r>
          </a:p>
        </p:txBody>
      </p:sp>
      <p:cxnSp>
        <p:nvCxnSpPr>
          <p:cNvPr id="12" name="直接连接符 11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2100461" y="617583"/>
            <a:ext cx="491490" cy="318085"/>
            <a:chOff x="3017520" y="601990"/>
            <a:chExt cx="491490" cy="414010"/>
          </a:xfrm>
        </p:grpSpPr>
        <p:sp>
          <p:nvSpPr>
            <p:cNvPr id="19" name="燕尾形 18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0" name="燕尾形 19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1" name="燕尾形 20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3196544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38283" y="2285992"/>
            <a:ext cx="4156675" cy="36528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/>
          <a:srcRect l="5435" t="40588" r="41729" b="32741"/>
          <a:stretch>
            <a:fillRect/>
          </a:stretch>
        </p:blipFill>
        <p:spPr bwMode="auto">
          <a:xfrm>
            <a:off x="6024562" y="2214554"/>
            <a:ext cx="4477757" cy="3714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25" name="组合 24"/>
          <p:cNvGrpSpPr/>
          <p:nvPr/>
        </p:nvGrpSpPr>
        <p:grpSpPr>
          <a:xfrm>
            <a:off x="3238480" y="2428868"/>
            <a:ext cx="6929486" cy="1071570"/>
            <a:chOff x="1714480" y="2428868"/>
            <a:chExt cx="6929486" cy="1071570"/>
          </a:xfrm>
        </p:grpSpPr>
        <p:sp>
          <p:nvSpPr>
            <p:cNvPr id="7" name="椭圆 6"/>
            <p:cNvSpPr/>
            <p:nvPr/>
          </p:nvSpPr>
          <p:spPr>
            <a:xfrm>
              <a:off x="4714876" y="2428868"/>
              <a:ext cx="3929090" cy="107157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2" name="直接箭头连接符 11"/>
            <p:cNvCxnSpPr/>
            <p:nvPr/>
          </p:nvCxnSpPr>
          <p:spPr>
            <a:xfrm flipV="1">
              <a:off x="1714480" y="3000372"/>
              <a:ext cx="3000396" cy="357190"/>
            </a:xfrm>
            <a:prstGeom prst="straightConnector1">
              <a:avLst/>
            </a:prstGeom>
            <a:ln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6" name="组合 25"/>
          <p:cNvGrpSpPr/>
          <p:nvPr/>
        </p:nvGrpSpPr>
        <p:grpSpPr>
          <a:xfrm>
            <a:off x="4810116" y="3429000"/>
            <a:ext cx="5286412" cy="642942"/>
            <a:chOff x="3286116" y="3429000"/>
            <a:chExt cx="5286412" cy="642942"/>
          </a:xfrm>
        </p:grpSpPr>
        <p:sp>
          <p:nvSpPr>
            <p:cNvPr id="8" name="椭圆 7"/>
            <p:cNvSpPr/>
            <p:nvPr/>
          </p:nvSpPr>
          <p:spPr>
            <a:xfrm>
              <a:off x="4643438" y="3429000"/>
              <a:ext cx="3929090" cy="35719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5" name="直接箭头连接符 14"/>
            <p:cNvCxnSpPr>
              <a:endCxn id="8" idx="2"/>
            </p:cNvCxnSpPr>
            <p:nvPr/>
          </p:nvCxnSpPr>
          <p:spPr>
            <a:xfrm flipV="1">
              <a:off x="3286116" y="3607595"/>
              <a:ext cx="1357322" cy="464347"/>
            </a:xfrm>
            <a:prstGeom prst="straightConnector1">
              <a:avLst/>
            </a:prstGeom>
            <a:ln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7" name="组合 26"/>
          <p:cNvGrpSpPr/>
          <p:nvPr/>
        </p:nvGrpSpPr>
        <p:grpSpPr>
          <a:xfrm>
            <a:off x="4810116" y="3714753"/>
            <a:ext cx="5286412" cy="1285885"/>
            <a:chOff x="3286116" y="3714752"/>
            <a:chExt cx="5286412" cy="1285885"/>
          </a:xfrm>
        </p:grpSpPr>
        <p:sp>
          <p:nvSpPr>
            <p:cNvPr id="9" name="椭圆 8"/>
            <p:cNvSpPr/>
            <p:nvPr/>
          </p:nvSpPr>
          <p:spPr>
            <a:xfrm>
              <a:off x="4643438" y="3714752"/>
              <a:ext cx="3929090" cy="35719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8" name="直接箭头连接符 17"/>
            <p:cNvCxnSpPr>
              <a:endCxn id="9" idx="2"/>
            </p:cNvCxnSpPr>
            <p:nvPr/>
          </p:nvCxnSpPr>
          <p:spPr>
            <a:xfrm flipV="1">
              <a:off x="3286116" y="3893347"/>
              <a:ext cx="1357322" cy="1107290"/>
            </a:xfrm>
            <a:prstGeom prst="straightConnector1">
              <a:avLst/>
            </a:prstGeom>
            <a:ln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8" name="组合 27"/>
          <p:cNvGrpSpPr/>
          <p:nvPr/>
        </p:nvGrpSpPr>
        <p:grpSpPr>
          <a:xfrm>
            <a:off x="3167042" y="4071942"/>
            <a:ext cx="7286676" cy="2000264"/>
            <a:chOff x="1643042" y="4071942"/>
            <a:chExt cx="7286676" cy="2000264"/>
          </a:xfrm>
        </p:grpSpPr>
        <p:sp>
          <p:nvSpPr>
            <p:cNvPr id="10" name="椭圆 9"/>
            <p:cNvSpPr/>
            <p:nvPr/>
          </p:nvSpPr>
          <p:spPr>
            <a:xfrm>
              <a:off x="4429124" y="4071942"/>
              <a:ext cx="4500594" cy="2000264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2" name="直接箭头连接符 21"/>
            <p:cNvCxnSpPr>
              <a:endCxn id="10" idx="2"/>
            </p:cNvCxnSpPr>
            <p:nvPr/>
          </p:nvCxnSpPr>
          <p:spPr>
            <a:xfrm flipV="1">
              <a:off x="1643042" y="5072074"/>
              <a:ext cx="2786082" cy="285752"/>
            </a:xfrm>
            <a:prstGeom prst="straightConnector1">
              <a:avLst/>
            </a:prstGeom>
            <a:ln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9" name="文本框 18"/>
          <p:cNvSpPr txBox="1"/>
          <p:nvPr/>
        </p:nvSpPr>
        <p:spPr>
          <a:xfrm>
            <a:off x="274320" y="449590"/>
            <a:ext cx="3877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基本路径的典型步骤</a:t>
            </a:r>
          </a:p>
        </p:txBody>
      </p:sp>
      <p:cxnSp>
        <p:nvCxnSpPr>
          <p:cNvPr id="20" name="直接连接符 19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1" name="组合 30"/>
          <p:cNvGrpSpPr/>
          <p:nvPr/>
        </p:nvGrpSpPr>
        <p:grpSpPr>
          <a:xfrm>
            <a:off x="4068593" y="629602"/>
            <a:ext cx="491490" cy="318085"/>
            <a:chOff x="3017520" y="601990"/>
            <a:chExt cx="491490" cy="414010"/>
          </a:xfrm>
        </p:grpSpPr>
        <p:sp>
          <p:nvSpPr>
            <p:cNvPr id="32" name="燕尾形 3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3" name="燕尾形 3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4" name="燕尾形 3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0816278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66754" y="1603900"/>
            <a:ext cx="6117372" cy="4389120"/>
          </a:xfrm>
        </p:spPr>
        <p:txBody>
          <a:bodyPr/>
          <a:lstStyle/>
          <a:p>
            <a:r>
              <a:rPr lang="zh-CN" altLang="en-US" dirty="0"/>
              <a:t>以主动语态、“名词</a:t>
            </a:r>
            <a:r>
              <a:rPr lang="en-US" altLang="zh-CN" dirty="0"/>
              <a:t>-</a:t>
            </a:r>
            <a:r>
              <a:rPr lang="zh-CN" altLang="en-US" dirty="0"/>
              <a:t>动词</a:t>
            </a:r>
            <a:r>
              <a:rPr lang="en-US" altLang="zh-CN" dirty="0"/>
              <a:t>-</a:t>
            </a:r>
            <a:r>
              <a:rPr lang="zh-CN" altLang="en-US" dirty="0"/>
              <a:t>名词”格式来书写。</a:t>
            </a:r>
            <a:endParaRPr lang="en-US" altLang="zh-CN" dirty="0"/>
          </a:p>
          <a:p>
            <a:r>
              <a:rPr lang="zh-CN" altLang="en-US" dirty="0"/>
              <a:t>主语只能是执行者或系统。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227098" y="1603900"/>
            <a:ext cx="3905039" cy="45225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文本框 4"/>
          <p:cNvSpPr txBox="1"/>
          <p:nvPr/>
        </p:nvSpPr>
        <p:spPr>
          <a:xfrm>
            <a:off x="274320" y="449590"/>
            <a:ext cx="3877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基本路径的书写要求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4152305" y="617583"/>
            <a:ext cx="491490" cy="318085"/>
            <a:chOff x="3017520" y="601990"/>
            <a:chExt cx="491490" cy="414010"/>
          </a:xfrm>
        </p:grpSpPr>
        <p:sp>
          <p:nvSpPr>
            <p:cNvPr id="13" name="燕尾形 12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燕尾形 14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76950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/>
          <p:cNvSpPr>
            <a:spLocks noGrp="1"/>
          </p:cNvSpPr>
          <p:nvPr>
            <p:ph idx="1"/>
          </p:nvPr>
        </p:nvSpPr>
        <p:spPr>
          <a:xfrm>
            <a:off x="690555" y="1707132"/>
            <a:ext cx="4614866" cy="4389120"/>
          </a:xfrm>
        </p:spPr>
        <p:txBody>
          <a:bodyPr/>
          <a:lstStyle/>
          <a:p>
            <a:r>
              <a:rPr lang="zh-CN" altLang="en-US" dirty="0"/>
              <a:t>系统要处理的意外和分支。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6667504" y="1857365"/>
            <a:ext cx="3676650" cy="4314825"/>
            <a:chOff x="5143504" y="1857364"/>
            <a:chExt cx="3676650" cy="4314825"/>
          </a:xfrm>
        </p:grpSpPr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5143504" y="1857364"/>
              <a:ext cx="3676650" cy="43148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7" name="矩形 6"/>
            <p:cNvSpPr/>
            <p:nvPr/>
          </p:nvSpPr>
          <p:spPr>
            <a:xfrm>
              <a:off x="5214942" y="2786058"/>
              <a:ext cx="857256" cy="28575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b="1" dirty="0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</a:rPr>
                <a:t>扩展路径</a:t>
              </a:r>
              <a:endParaRPr lang="zh-CN" altLang="en-US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7072330" y="3357562"/>
              <a:ext cx="857256" cy="28575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b="1" dirty="0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</a:rPr>
                <a:t>扩展路径</a:t>
              </a:r>
            </a:p>
            <a:p>
              <a:pPr algn="ctr"/>
              <a:endParaRPr lang="zh-CN" altLang="en-US" sz="1200" dirty="0"/>
            </a:p>
          </p:txBody>
        </p:sp>
        <p:sp>
          <p:nvSpPr>
            <p:cNvPr id="9" name="矩形 8"/>
            <p:cNvSpPr/>
            <p:nvPr/>
          </p:nvSpPr>
          <p:spPr>
            <a:xfrm>
              <a:off x="7929586" y="4286256"/>
              <a:ext cx="857256" cy="28575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5143504" y="4000504"/>
              <a:ext cx="785818" cy="35719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7500958" y="5357826"/>
              <a:ext cx="857256" cy="28575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274320" y="449590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扩展路径</a:t>
            </a:r>
          </a:p>
        </p:txBody>
      </p:sp>
      <p:cxnSp>
        <p:nvCxnSpPr>
          <p:cNvPr id="13" name="直接连接符 1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9" name="组合 18"/>
          <p:cNvGrpSpPr/>
          <p:nvPr/>
        </p:nvGrpSpPr>
        <p:grpSpPr>
          <a:xfrm>
            <a:off x="2129036" y="620486"/>
            <a:ext cx="491490" cy="318085"/>
            <a:chOff x="3017520" y="601990"/>
            <a:chExt cx="491490" cy="414010"/>
          </a:xfrm>
        </p:grpSpPr>
        <p:sp>
          <p:nvSpPr>
            <p:cNvPr id="20" name="燕尾形 19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1" name="燕尾形 20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2" name="燕尾形 21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8426680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09471" y="1405769"/>
            <a:ext cx="5944026" cy="43891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从基本路径的第一句开始，不断地问“还可能发生别的事情吗？”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/>
          <a:srcRect l="5435" t="40588" r="41729" b="32741"/>
          <a:stretch>
            <a:fillRect/>
          </a:stretch>
        </p:blipFill>
        <p:spPr bwMode="auto">
          <a:xfrm>
            <a:off x="2024035" y="3000372"/>
            <a:ext cx="4477757" cy="3714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椭圆形标注 4"/>
          <p:cNvSpPr/>
          <p:nvPr/>
        </p:nvSpPr>
        <p:spPr>
          <a:xfrm>
            <a:off x="7310446" y="1714488"/>
            <a:ext cx="2286016" cy="1071570"/>
          </a:xfrm>
          <a:prstGeom prst="wedgeEllipseCallout">
            <a:avLst>
              <a:gd name="adj1" fmla="val -78764"/>
              <a:gd name="adj2" fmla="val 10864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这里可能出现意外的情况吗？</a:t>
            </a:r>
          </a:p>
        </p:txBody>
      </p:sp>
      <p:cxnSp>
        <p:nvCxnSpPr>
          <p:cNvPr id="14" name="形状 13"/>
          <p:cNvCxnSpPr>
            <a:stCxn id="5" idx="8"/>
          </p:cNvCxnSpPr>
          <p:nvPr/>
        </p:nvCxnSpPr>
        <p:spPr>
          <a:xfrm rot="5400000">
            <a:off x="6045713" y="3179005"/>
            <a:ext cx="371721" cy="842648"/>
          </a:xfrm>
          <a:prstGeom prst="bentConnector2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" name="形状 15"/>
          <p:cNvCxnSpPr>
            <a:stCxn id="5" idx="8"/>
          </p:cNvCxnSpPr>
          <p:nvPr/>
        </p:nvCxnSpPr>
        <p:spPr>
          <a:xfrm rot="5400000">
            <a:off x="5902836" y="3321882"/>
            <a:ext cx="657475" cy="842648"/>
          </a:xfrm>
          <a:prstGeom prst="bentConnector2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形状 18"/>
          <p:cNvCxnSpPr>
            <a:stCxn id="5" idx="8"/>
          </p:cNvCxnSpPr>
          <p:nvPr/>
        </p:nvCxnSpPr>
        <p:spPr>
          <a:xfrm rot="5400000">
            <a:off x="5617085" y="3321881"/>
            <a:ext cx="943225" cy="1128400"/>
          </a:xfrm>
          <a:prstGeom prst="bentConnector2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3" name="线形标注 2(带边框和强调线) 22"/>
          <p:cNvSpPr/>
          <p:nvPr/>
        </p:nvSpPr>
        <p:spPr>
          <a:xfrm>
            <a:off x="8167702" y="3000372"/>
            <a:ext cx="1928826" cy="714380"/>
          </a:xfrm>
          <a:prstGeom prst="accent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47810"/>
              <a:gd name="adj6" fmla="val -7639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客户输入非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100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倍数怎么办？</a:t>
            </a:r>
          </a:p>
        </p:txBody>
      </p:sp>
      <p:sp>
        <p:nvSpPr>
          <p:cNvPr id="26" name="线形标注 2(带边框和强调线) 25"/>
          <p:cNvSpPr/>
          <p:nvPr/>
        </p:nvSpPr>
        <p:spPr>
          <a:xfrm>
            <a:off x="8167702" y="3857628"/>
            <a:ext cx="1928826" cy="714380"/>
          </a:xfrm>
          <a:prstGeom prst="accentBorderCallout2">
            <a:avLst>
              <a:gd name="adj1" fmla="val 18750"/>
              <a:gd name="adj2" fmla="val -8333"/>
              <a:gd name="adj3" fmla="val 18750"/>
              <a:gd name="adj4" fmla="val -39553"/>
              <a:gd name="adj5" fmla="val 70569"/>
              <a:gd name="adj6" fmla="val -7476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客户余额不足怎么办？</a:t>
            </a:r>
          </a:p>
        </p:txBody>
      </p:sp>
      <p:cxnSp>
        <p:nvCxnSpPr>
          <p:cNvPr id="27" name="形状 26"/>
          <p:cNvCxnSpPr/>
          <p:nvPr/>
        </p:nvCxnSpPr>
        <p:spPr>
          <a:xfrm rot="5400000">
            <a:off x="5617084" y="3607633"/>
            <a:ext cx="943225" cy="1128400"/>
          </a:xfrm>
          <a:prstGeom prst="bentConnector2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8" name="线形标注 2(带边框和强调线) 27"/>
          <p:cNvSpPr/>
          <p:nvPr/>
        </p:nvSpPr>
        <p:spPr>
          <a:xfrm>
            <a:off x="8167702" y="4714884"/>
            <a:ext cx="1928826" cy="714380"/>
          </a:xfrm>
          <a:prstGeom prst="accentBorderCallout2">
            <a:avLst>
              <a:gd name="adj1" fmla="val 18750"/>
              <a:gd name="adj2" fmla="val -8333"/>
              <a:gd name="adj3" fmla="val 18750"/>
              <a:gd name="adj4" fmla="val -39553"/>
              <a:gd name="adj5" fmla="val -2258"/>
              <a:gd name="adj6" fmla="val -7558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这个时候网络连接失败了怎么办？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274320" y="449590"/>
            <a:ext cx="3877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识别扩展路径的方法</a:t>
            </a:r>
          </a:p>
        </p:txBody>
      </p:sp>
      <p:cxnSp>
        <p:nvCxnSpPr>
          <p:cNvPr id="15" name="直接连接符 1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4" name="组合 23"/>
          <p:cNvGrpSpPr/>
          <p:nvPr/>
        </p:nvGrpSpPr>
        <p:grpSpPr>
          <a:xfrm>
            <a:off x="4145768" y="633549"/>
            <a:ext cx="491490" cy="318085"/>
            <a:chOff x="3017520" y="601990"/>
            <a:chExt cx="491490" cy="414010"/>
          </a:xfrm>
        </p:grpSpPr>
        <p:sp>
          <p:nvSpPr>
            <p:cNvPr id="25" name="燕尾形 2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9" name="燕尾形 28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0" name="燕尾形 29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0164220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系统验证。</a:t>
            </a:r>
            <a:endParaRPr lang="en-US" altLang="zh-CN" dirty="0"/>
          </a:p>
          <a:p>
            <a:r>
              <a:rPr lang="zh-CN" altLang="en-US" dirty="0"/>
              <a:t>步骤失败。</a:t>
            </a:r>
            <a:endParaRPr lang="en-US" altLang="zh-CN" dirty="0"/>
          </a:p>
          <a:p>
            <a:r>
              <a:rPr lang="zh-CN" altLang="en-US" dirty="0"/>
              <a:t>执行者的选择。</a:t>
            </a:r>
            <a:endParaRPr lang="en-US" altLang="zh-CN" dirty="0"/>
          </a:p>
          <a:p>
            <a:r>
              <a:rPr lang="en-US" altLang="zh-CN" dirty="0"/>
              <a:t>……..</a:t>
            </a:r>
            <a:endParaRPr lang="zh-CN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 l="7065" t="66486" r="17934" b="20833"/>
          <a:stretch>
            <a:fillRect/>
          </a:stretch>
        </p:blipFill>
        <p:spPr bwMode="auto">
          <a:xfrm>
            <a:off x="4717496" y="1921410"/>
            <a:ext cx="7325866" cy="20357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5" name="直接箭头连接符 4"/>
          <p:cNvCxnSpPr/>
          <p:nvPr/>
        </p:nvCxnSpPr>
        <p:spPr>
          <a:xfrm>
            <a:off x="4595803" y="3143248"/>
            <a:ext cx="928695" cy="214314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" name="直接箭头连接符 7"/>
          <p:cNvCxnSpPr/>
          <p:nvPr/>
        </p:nvCxnSpPr>
        <p:spPr>
          <a:xfrm>
            <a:off x="3952860" y="2214554"/>
            <a:ext cx="1428760" cy="142876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/>
          <p:nvPr/>
        </p:nvCxnSpPr>
        <p:spPr>
          <a:xfrm>
            <a:off x="3881422" y="2285992"/>
            <a:ext cx="1500198" cy="357190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/>
          <p:nvPr/>
        </p:nvCxnSpPr>
        <p:spPr>
          <a:xfrm>
            <a:off x="3881422" y="2643182"/>
            <a:ext cx="1500198" cy="214314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/>
          <p:nvPr/>
        </p:nvCxnSpPr>
        <p:spPr>
          <a:xfrm>
            <a:off x="3881422" y="2714620"/>
            <a:ext cx="1571636" cy="357190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274320" y="449590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常见的扩展点</a:t>
            </a:r>
          </a:p>
        </p:txBody>
      </p:sp>
      <p:cxnSp>
        <p:nvCxnSpPr>
          <p:cNvPr id="12" name="直接连接符 11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0" name="组合 19"/>
          <p:cNvGrpSpPr/>
          <p:nvPr/>
        </p:nvGrpSpPr>
        <p:grpSpPr>
          <a:xfrm>
            <a:off x="2921198" y="615950"/>
            <a:ext cx="491490" cy="318085"/>
            <a:chOff x="3017520" y="601990"/>
            <a:chExt cx="491490" cy="414010"/>
          </a:xfrm>
        </p:grpSpPr>
        <p:sp>
          <p:nvSpPr>
            <p:cNvPr id="21" name="燕尾形 20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2" name="燕尾形 21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3" name="燕尾形 22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395998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274320" y="449590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cxnSp>
        <p:nvCxnSpPr>
          <p:cNvPr id="8" name="直接连接符 7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/>
          <p:cNvGrpSpPr/>
          <p:nvPr/>
        </p:nvGrpSpPr>
        <p:grpSpPr>
          <a:xfrm>
            <a:off x="1402080" y="594359"/>
            <a:ext cx="491490" cy="318085"/>
            <a:chOff x="3017520" y="601990"/>
            <a:chExt cx="491490" cy="414010"/>
          </a:xfrm>
        </p:grpSpPr>
        <p:sp>
          <p:nvSpPr>
            <p:cNvPr id="9" name="燕尾形 8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燕尾形 9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燕尾形 10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11683199" y="3291839"/>
            <a:ext cx="344805" cy="318085"/>
            <a:chOff x="3017520" y="601990"/>
            <a:chExt cx="344805" cy="414010"/>
          </a:xfrm>
        </p:grpSpPr>
        <p:sp>
          <p:nvSpPr>
            <p:cNvPr id="32" name="燕尾形 3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3" name="燕尾形 3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 flipH="1">
            <a:off x="101917" y="3291839"/>
            <a:ext cx="344805" cy="318085"/>
            <a:chOff x="3017520" y="601990"/>
            <a:chExt cx="344805" cy="414010"/>
          </a:xfrm>
        </p:grpSpPr>
        <p:sp>
          <p:nvSpPr>
            <p:cNvPr id="36" name="燕尾形 35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7" name="燕尾形 36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8" name="矩形 3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3227388" y="2082800"/>
            <a:ext cx="6501248" cy="723900"/>
            <a:chOff x="3328988" y="2082800"/>
            <a:chExt cx="6501248" cy="723900"/>
          </a:xfrm>
        </p:grpSpPr>
        <p:sp>
          <p:nvSpPr>
            <p:cNvPr id="2" name="矩形 1"/>
            <p:cNvSpPr/>
            <p:nvPr/>
          </p:nvSpPr>
          <p:spPr>
            <a:xfrm>
              <a:off x="3328988" y="2082800"/>
              <a:ext cx="722312" cy="723900"/>
            </a:xfrm>
            <a:prstGeom prst="rect">
              <a:avLst/>
            </a:prstGeom>
            <a:solidFill>
              <a:srgbClr val="BE1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41"/>
            <p:cNvSpPr/>
            <p:nvPr/>
          </p:nvSpPr>
          <p:spPr>
            <a:xfrm>
              <a:off x="4192588" y="2082800"/>
              <a:ext cx="5637648" cy="723900"/>
            </a:xfrm>
            <a:prstGeom prst="rect">
              <a:avLst/>
            </a:prstGeom>
            <a:solidFill>
              <a:srgbClr val="BE1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矩形 2"/>
            <p:cNvSpPr/>
            <p:nvPr/>
          </p:nvSpPr>
          <p:spPr>
            <a:xfrm>
              <a:off x="3328988" y="266700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/>
          </p:nvSpPr>
          <p:spPr>
            <a:xfrm>
              <a:off x="4192587" y="2667000"/>
              <a:ext cx="5637649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3460225" y="217484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</a:t>
              </a: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3227388" y="3028950"/>
            <a:ext cx="6501248" cy="723900"/>
            <a:chOff x="3328988" y="3028950"/>
            <a:chExt cx="6501248" cy="723900"/>
          </a:xfrm>
        </p:grpSpPr>
        <p:sp>
          <p:nvSpPr>
            <p:cNvPr id="45" name="矩形 44"/>
            <p:cNvSpPr/>
            <p:nvPr/>
          </p:nvSpPr>
          <p:spPr>
            <a:xfrm>
              <a:off x="3328988" y="3028950"/>
              <a:ext cx="722312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4192588" y="3028950"/>
              <a:ext cx="5637648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矩形 46"/>
            <p:cNvSpPr/>
            <p:nvPr/>
          </p:nvSpPr>
          <p:spPr>
            <a:xfrm>
              <a:off x="3328988" y="361315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矩形 47"/>
            <p:cNvSpPr/>
            <p:nvPr/>
          </p:nvSpPr>
          <p:spPr>
            <a:xfrm>
              <a:off x="4192588" y="3613150"/>
              <a:ext cx="5637648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3460225" y="312099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二</a:t>
              </a: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3227388" y="3975100"/>
            <a:ext cx="6501248" cy="723900"/>
            <a:chOff x="3328988" y="3975100"/>
            <a:chExt cx="6501248" cy="723900"/>
          </a:xfrm>
        </p:grpSpPr>
        <p:sp>
          <p:nvSpPr>
            <p:cNvPr id="51" name="矩形 50"/>
            <p:cNvSpPr/>
            <p:nvPr/>
          </p:nvSpPr>
          <p:spPr>
            <a:xfrm>
              <a:off x="3328988" y="3975100"/>
              <a:ext cx="722312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矩形 51"/>
            <p:cNvSpPr/>
            <p:nvPr/>
          </p:nvSpPr>
          <p:spPr>
            <a:xfrm>
              <a:off x="4192588" y="3975100"/>
              <a:ext cx="5637648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矩形 52"/>
            <p:cNvSpPr/>
            <p:nvPr/>
          </p:nvSpPr>
          <p:spPr>
            <a:xfrm>
              <a:off x="3328988" y="455930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矩形 53"/>
            <p:cNvSpPr/>
            <p:nvPr/>
          </p:nvSpPr>
          <p:spPr>
            <a:xfrm>
              <a:off x="4192587" y="4559300"/>
              <a:ext cx="5637649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文本框 54"/>
            <p:cNvSpPr txBox="1"/>
            <p:nvPr/>
          </p:nvSpPr>
          <p:spPr>
            <a:xfrm>
              <a:off x="3460225" y="406714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三</a:t>
              </a:r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3227388" y="4921250"/>
            <a:ext cx="6501248" cy="723900"/>
            <a:chOff x="3328988" y="4921250"/>
            <a:chExt cx="6501248" cy="723900"/>
          </a:xfrm>
        </p:grpSpPr>
        <p:sp>
          <p:nvSpPr>
            <p:cNvPr id="57" name="矩形 56"/>
            <p:cNvSpPr/>
            <p:nvPr/>
          </p:nvSpPr>
          <p:spPr>
            <a:xfrm>
              <a:off x="3328988" y="4921250"/>
              <a:ext cx="722312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矩形 57"/>
            <p:cNvSpPr/>
            <p:nvPr/>
          </p:nvSpPr>
          <p:spPr>
            <a:xfrm>
              <a:off x="4192587" y="4921250"/>
              <a:ext cx="5637649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矩形 58"/>
            <p:cNvSpPr/>
            <p:nvPr/>
          </p:nvSpPr>
          <p:spPr>
            <a:xfrm>
              <a:off x="3328988" y="550545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矩形 59"/>
            <p:cNvSpPr/>
            <p:nvPr/>
          </p:nvSpPr>
          <p:spPr>
            <a:xfrm>
              <a:off x="4192588" y="5505450"/>
              <a:ext cx="5637648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文本框 60"/>
            <p:cNvSpPr txBox="1"/>
            <p:nvPr/>
          </p:nvSpPr>
          <p:spPr>
            <a:xfrm>
              <a:off x="3460225" y="501329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四</a:t>
              </a:r>
            </a:p>
          </p:txBody>
        </p:sp>
      </p:grpSp>
      <p:sp>
        <p:nvSpPr>
          <p:cNvPr id="64" name="矩形 63"/>
          <p:cNvSpPr/>
          <p:nvPr/>
        </p:nvSpPr>
        <p:spPr>
          <a:xfrm>
            <a:off x="7818120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文本框 49"/>
          <p:cNvSpPr txBox="1"/>
          <p:nvPr/>
        </p:nvSpPr>
        <p:spPr>
          <a:xfrm>
            <a:off x="4372451" y="2186839"/>
            <a:ext cx="30059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需求分析的几种主流方法</a:t>
            </a:r>
          </a:p>
        </p:txBody>
      </p:sp>
      <p:sp>
        <p:nvSpPr>
          <p:cNvPr id="56" name="文本框 55"/>
          <p:cNvSpPr txBox="1"/>
          <p:nvPr/>
        </p:nvSpPr>
        <p:spPr>
          <a:xfrm>
            <a:off x="4372451" y="3132989"/>
            <a:ext cx="36824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域建模：以</a:t>
            </a: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OO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思想构建术语表</a:t>
            </a:r>
          </a:p>
        </p:txBody>
      </p:sp>
      <p:sp>
        <p:nvSpPr>
          <p:cNvPr id="62" name="文本框 61"/>
          <p:cNvSpPr txBox="1"/>
          <p:nvPr/>
        </p:nvSpPr>
        <p:spPr>
          <a:xfrm>
            <a:off x="4372451" y="4067145"/>
            <a:ext cx="48013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用例分析：系统功能性需求分析的好工具</a:t>
            </a:r>
          </a:p>
        </p:txBody>
      </p:sp>
      <p:sp>
        <p:nvSpPr>
          <p:cNvPr id="65" name="文本框 64"/>
          <p:cNvSpPr txBox="1"/>
          <p:nvPr/>
        </p:nvSpPr>
        <p:spPr>
          <a:xfrm>
            <a:off x="4372451" y="4994215"/>
            <a:ext cx="42883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非功能性需求分析及需求定义与评审</a:t>
            </a:r>
          </a:p>
        </p:txBody>
      </p:sp>
    </p:spTree>
    <p:extLst>
      <p:ext uri="{BB962C8B-B14F-4D97-AF65-F5344CB8AC3E}">
        <p14:creationId xmlns:p14="http://schemas.microsoft.com/office/powerpoint/2010/main" val="1560039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1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5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16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9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20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4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4" grpId="0" animBg="1"/>
        </p:bldLst>
      </p:timing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每一种扩展尽量用一句（段）话描述；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/>
          <a:srcRect l="7065" t="66486" r="17934" b="20833"/>
          <a:stretch>
            <a:fillRect/>
          </a:stretch>
        </p:blipFill>
        <p:spPr bwMode="auto">
          <a:xfrm>
            <a:off x="1569792" y="2952089"/>
            <a:ext cx="9573947" cy="26604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文本框 4"/>
          <p:cNvSpPr txBox="1"/>
          <p:nvPr/>
        </p:nvSpPr>
        <p:spPr>
          <a:xfrm>
            <a:off x="274320" y="449590"/>
            <a:ext cx="30572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业务建模的步骤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3331567" y="646137"/>
            <a:ext cx="491490" cy="318085"/>
            <a:chOff x="3017520" y="601990"/>
            <a:chExt cx="491490" cy="414010"/>
          </a:xfrm>
        </p:grpSpPr>
        <p:sp>
          <p:nvSpPr>
            <p:cNvPr id="13" name="燕尾形 12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燕尾形 14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5086580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 b="3437"/>
          <a:stretch>
            <a:fillRect/>
          </a:stretch>
        </p:blipFill>
        <p:spPr bwMode="auto">
          <a:xfrm>
            <a:off x="1631333" y="1399350"/>
            <a:ext cx="7905752" cy="4771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文本框 4"/>
          <p:cNvSpPr txBox="1"/>
          <p:nvPr/>
        </p:nvSpPr>
        <p:spPr>
          <a:xfrm>
            <a:off x="274320" y="449590"/>
            <a:ext cx="50411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DEMO:EA</a:t>
            </a:r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中进行用例描述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5273367" y="602888"/>
            <a:ext cx="491490" cy="318085"/>
            <a:chOff x="3017520" y="601990"/>
            <a:chExt cx="491490" cy="414010"/>
          </a:xfrm>
        </p:grpSpPr>
        <p:sp>
          <p:nvSpPr>
            <p:cNvPr id="13" name="燕尾形 12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燕尾形 14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288985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95538" y="2428868"/>
            <a:ext cx="7358484" cy="2857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文本框 3"/>
          <p:cNvSpPr txBox="1"/>
          <p:nvPr/>
        </p:nvSpPr>
        <p:spPr>
          <a:xfrm>
            <a:off x="274320" y="449590"/>
            <a:ext cx="55194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高级话题：不要涉及页面细节</a:t>
            </a: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5772943" y="629013"/>
            <a:ext cx="491490" cy="318085"/>
            <a:chOff x="3017520" y="601990"/>
            <a:chExt cx="491490" cy="414010"/>
          </a:xfrm>
        </p:grpSpPr>
        <p:sp>
          <p:nvSpPr>
            <p:cNvPr id="12" name="燕尾形 1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燕尾形 1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8105667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/>
          <a:srcRect l="5978" t="40675" r="41848" b="28571"/>
          <a:stretch>
            <a:fillRect/>
          </a:stretch>
        </p:blipFill>
        <p:spPr bwMode="auto">
          <a:xfrm>
            <a:off x="1809720" y="2214555"/>
            <a:ext cx="3714776" cy="35986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/>
          <a:srcRect l="6522" t="40476" r="16847" b="20833"/>
          <a:stretch>
            <a:fillRect/>
          </a:stretch>
        </p:blipFill>
        <p:spPr bwMode="auto">
          <a:xfrm>
            <a:off x="5667372" y="1928802"/>
            <a:ext cx="4993332" cy="41434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椭圆 5"/>
          <p:cNvSpPr/>
          <p:nvPr/>
        </p:nvSpPr>
        <p:spPr>
          <a:xfrm>
            <a:off x="1809720" y="4500570"/>
            <a:ext cx="3214710" cy="50006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2738414" y="4500570"/>
            <a:ext cx="178591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0" b="1" dirty="0">
                <a:solidFill>
                  <a:srgbClr val="FF0000"/>
                </a:solidFill>
                <a:latin typeface="Berlin Sans FB Demi" pitchFamily="34" charset="0"/>
              </a:rPr>
              <a:t>×</a:t>
            </a:r>
            <a:endParaRPr lang="zh-CN" altLang="en-US" sz="12000" b="1" dirty="0">
              <a:solidFill>
                <a:srgbClr val="FF0000"/>
              </a:solidFill>
              <a:latin typeface="Berlin Sans FB Demi" pitchFamily="34" charset="0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6024562" y="6072206"/>
            <a:ext cx="4429156" cy="158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/>
          <p:nvPr/>
        </p:nvCxnSpPr>
        <p:spPr>
          <a:xfrm rot="16200000" flipH="1">
            <a:off x="4958096" y="4982776"/>
            <a:ext cx="1132805" cy="85725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274320" y="449590"/>
            <a:ext cx="51090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高级话题：基本与扩展分开</a:t>
            </a:r>
          </a:p>
        </p:txBody>
      </p:sp>
      <p:cxnSp>
        <p:nvCxnSpPr>
          <p:cNvPr id="12" name="直接连接符 11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5329912" y="646137"/>
            <a:ext cx="491490" cy="318085"/>
            <a:chOff x="3017520" y="601990"/>
            <a:chExt cx="491490" cy="414010"/>
          </a:xfrm>
        </p:grpSpPr>
        <p:sp>
          <p:nvSpPr>
            <p:cNvPr id="19" name="燕尾形 18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0" name="燕尾形 19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1" name="燕尾形 20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2024799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/>
          <a:srcRect l="32812" t="29070" r="31445" b="21511"/>
          <a:stretch>
            <a:fillRect/>
          </a:stretch>
        </p:blipFill>
        <p:spPr bwMode="auto">
          <a:xfrm>
            <a:off x="3381356" y="1857364"/>
            <a:ext cx="5143536" cy="43003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文本框 4"/>
          <p:cNvSpPr txBox="1"/>
          <p:nvPr/>
        </p:nvSpPr>
        <p:spPr>
          <a:xfrm>
            <a:off x="274320" y="449590"/>
            <a:ext cx="75713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高级话题：不要假想系统不能负责的事情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7818120" y="558800"/>
            <a:ext cx="491490" cy="318085"/>
            <a:chOff x="3017520" y="601990"/>
            <a:chExt cx="491490" cy="414010"/>
          </a:xfrm>
        </p:grpSpPr>
        <p:sp>
          <p:nvSpPr>
            <p:cNvPr id="13" name="燕尾形 12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燕尾形 14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8213320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/>
          <a:srcRect l="24609" t="28101" r="22656" b="28294"/>
          <a:stretch>
            <a:fillRect/>
          </a:stretch>
        </p:blipFill>
        <p:spPr bwMode="auto">
          <a:xfrm>
            <a:off x="1283341" y="1333219"/>
            <a:ext cx="9736490" cy="48682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文本框 3"/>
          <p:cNvSpPr txBox="1"/>
          <p:nvPr/>
        </p:nvSpPr>
        <p:spPr>
          <a:xfrm>
            <a:off x="274320" y="449590"/>
            <a:ext cx="42883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高级话题：辅助执行者</a:t>
            </a: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4562673" y="638266"/>
            <a:ext cx="491490" cy="318085"/>
            <a:chOff x="3017520" y="601990"/>
            <a:chExt cx="491490" cy="414010"/>
          </a:xfrm>
        </p:grpSpPr>
        <p:sp>
          <p:nvSpPr>
            <p:cNvPr id="12" name="燕尾形 1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燕尾形 1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3875379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585535"/>
            <a:ext cx="10972800" cy="4389120"/>
          </a:xfrm>
        </p:spPr>
        <p:txBody>
          <a:bodyPr/>
          <a:lstStyle/>
          <a:p>
            <a:pPr>
              <a:lnSpc>
                <a:spcPts val="1800"/>
              </a:lnSpc>
            </a:pPr>
            <a:r>
              <a:rPr lang="zh-CN" altLang="en-US" sz="2000" dirty="0"/>
              <a:t>用例编号：用例名</a:t>
            </a:r>
            <a:endParaRPr lang="en-US" altLang="zh-CN" sz="2000" dirty="0"/>
          </a:p>
          <a:p>
            <a:pPr>
              <a:lnSpc>
                <a:spcPts val="1800"/>
              </a:lnSpc>
            </a:pPr>
            <a:r>
              <a:rPr lang="zh-CN" altLang="en-US" sz="2000" dirty="0"/>
              <a:t>执行者</a:t>
            </a:r>
            <a:endParaRPr lang="en-US" altLang="zh-CN" sz="2000" dirty="0"/>
          </a:p>
          <a:p>
            <a:pPr>
              <a:lnSpc>
                <a:spcPts val="1800"/>
              </a:lnSpc>
            </a:pPr>
            <a:r>
              <a:rPr lang="zh-CN" altLang="en-US" sz="2000" dirty="0"/>
              <a:t>前置条件</a:t>
            </a:r>
            <a:endParaRPr lang="en-US" altLang="zh-CN" sz="2000" dirty="0"/>
          </a:p>
          <a:p>
            <a:pPr>
              <a:lnSpc>
                <a:spcPts val="1800"/>
              </a:lnSpc>
            </a:pPr>
            <a:r>
              <a:rPr lang="zh-CN" altLang="en-US" sz="2000" dirty="0"/>
              <a:t>后置条件</a:t>
            </a:r>
            <a:endParaRPr lang="en-US" altLang="zh-CN" sz="2000" dirty="0"/>
          </a:p>
          <a:p>
            <a:pPr>
              <a:lnSpc>
                <a:spcPts val="1800"/>
              </a:lnSpc>
            </a:pPr>
            <a:r>
              <a:rPr lang="zh-CN" altLang="en-US" sz="2000" dirty="0"/>
              <a:t>干系人利益</a:t>
            </a:r>
            <a:endParaRPr lang="en-US" altLang="zh-CN" sz="2000" dirty="0"/>
          </a:p>
          <a:p>
            <a:pPr>
              <a:lnSpc>
                <a:spcPts val="1800"/>
              </a:lnSpc>
            </a:pPr>
            <a:r>
              <a:rPr lang="zh-CN" altLang="en-US" sz="2000" dirty="0"/>
              <a:t>基本路径</a:t>
            </a:r>
            <a:endParaRPr lang="en-US" altLang="zh-CN" sz="2000" dirty="0"/>
          </a:p>
          <a:p>
            <a:pPr lvl="1">
              <a:lnSpc>
                <a:spcPts val="1800"/>
              </a:lnSpc>
            </a:pPr>
            <a:r>
              <a:rPr lang="en-US" altLang="zh-CN" sz="1800" dirty="0"/>
              <a:t>1……</a:t>
            </a:r>
          </a:p>
          <a:p>
            <a:pPr lvl="1">
              <a:lnSpc>
                <a:spcPts val="1800"/>
              </a:lnSpc>
            </a:pPr>
            <a:r>
              <a:rPr lang="en-US" altLang="zh-CN" sz="1800" dirty="0"/>
              <a:t>2……</a:t>
            </a:r>
          </a:p>
          <a:p>
            <a:pPr>
              <a:lnSpc>
                <a:spcPts val="1800"/>
              </a:lnSpc>
            </a:pPr>
            <a:r>
              <a:rPr lang="zh-CN" altLang="en-US" sz="2000" dirty="0"/>
              <a:t>扩展路径</a:t>
            </a:r>
            <a:endParaRPr lang="en-US" altLang="zh-CN" sz="2000" dirty="0"/>
          </a:p>
          <a:p>
            <a:pPr lvl="1">
              <a:lnSpc>
                <a:spcPts val="1800"/>
              </a:lnSpc>
            </a:pPr>
            <a:r>
              <a:rPr lang="en-US" altLang="zh-CN" sz="1800" dirty="0"/>
              <a:t>2a……</a:t>
            </a:r>
          </a:p>
          <a:p>
            <a:pPr lvl="2">
              <a:lnSpc>
                <a:spcPts val="1800"/>
              </a:lnSpc>
            </a:pPr>
            <a:r>
              <a:rPr lang="en-US" altLang="zh-CN" sz="1800" dirty="0"/>
              <a:t>2a1……</a:t>
            </a:r>
          </a:p>
          <a:p>
            <a:pPr>
              <a:lnSpc>
                <a:spcPts val="1800"/>
              </a:lnSpc>
            </a:pPr>
            <a:r>
              <a:rPr lang="zh-CN" altLang="en-US" sz="2000" dirty="0"/>
              <a:t>字段列表</a:t>
            </a:r>
            <a:endParaRPr lang="en-US" altLang="zh-CN" sz="2000" dirty="0"/>
          </a:p>
          <a:p>
            <a:pPr>
              <a:lnSpc>
                <a:spcPts val="1800"/>
              </a:lnSpc>
            </a:pPr>
            <a:r>
              <a:rPr lang="zh-CN" altLang="en-US" sz="2000" dirty="0"/>
              <a:t>业务规则</a:t>
            </a:r>
            <a:r>
              <a:rPr lang="en-US" altLang="zh-CN" dirty="0"/>
              <a:t>	</a:t>
            </a:r>
          </a:p>
          <a:p>
            <a:pPr>
              <a:lnSpc>
                <a:spcPts val="1800"/>
              </a:lnSpc>
            </a:pPr>
            <a:r>
              <a:rPr lang="zh-CN" altLang="en-US" sz="2000" dirty="0"/>
              <a:t>设计约束</a:t>
            </a:r>
            <a:endParaRPr lang="en-US" altLang="zh-CN" sz="2000" dirty="0"/>
          </a:p>
        </p:txBody>
      </p:sp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238744" y="2000240"/>
            <a:ext cx="51435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5892508" y="1428736"/>
            <a:ext cx="3775393" cy="52322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zh-CN" altLang="en-US" sz="28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完整的用例文档的内容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881819" y="6000768"/>
            <a:ext cx="2106667" cy="70788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zh-CN" altLang="en-US" sz="28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完整</a:t>
            </a:r>
            <a:r>
              <a:rPr lang="zh-CN" altLang="en-US" sz="40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≠ </a:t>
            </a:r>
            <a:r>
              <a:rPr lang="zh-CN" altLang="en-US" sz="28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必需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274320" y="449590"/>
            <a:ext cx="51090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高级话题：完整的用例文档</a:t>
            </a:r>
          </a:p>
        </p:txBody>
      </p:sp>
      <p:cxnSp>
        <p:nvCxnSpPr>
          <p:cNvPr id="8" name="直接连接符 7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4" name="组合 13"/>
          <p:cNvGrpSpPr/>
          <p:nvPr/>
        </p:nvGrpSpPr>
        <p:grpSpPr>
          <a:xfrm>
            <a:off x="5329912" y="635071"/>
            <a:ext cx="491490" cy="318085"/>
            <a:chOff x="3017520" y="601990"/>
            <a:chExt cx="491490" cy="414010"/>
          </a:xfrm>
        </p:grpSpPr>
        <p:sp>
          <p:nvSpPr>
            <p:cNvPr id="15" name="燕尾形 1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6" name="燕尾形 1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7" name="燕尾形 1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94460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603900"/>
            <a:ext cx="10972800" cy="43891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FF0000"/>
                </a:solidFill>
              </a:rPr>
              <a:t>前置条件</a:t>
            </a:r>
            <a:r>
              <a:rPr lang="zh-CN" altLang="en-US" dirty="0"/>
              <a:t>：开始用例前系统及其环境的状态。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形式：必须是系统</a:t>
            </a:r>
            <a:r>
              <a:rPr lang="zh-CN" altLang="en-US" dirty="0">
                <a:solidFill>
                  <a:srgbClr val="FF0000"/>
                </a:solidFill>
              </a:rPr>
              <a:t>能检测到</a:t>
            </a:r>
            <a:r>
              <a:rPr lang="zh-CN" altLang="en-US" dirty="0"/>
              <a:t>的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内容：不会伤害</a:t>
            </a:r>
            <a:r>
              <a:rPr lang="zh-CN" altLang="en-US" dirty="0">
                <a:solidFill>
                  <a:srgbClr val="FF0000"/>
                </a:solidFill>
              </a:rPr>
              <a:t>涉众的利益</a:t>
            </a:r>
            <a:endParaRPr lang="en-US" altLang="zh-CN" dirty="0">
              <a:solidFill>
                <a:srgbClr val="FF0000"/>
              </a:solidFill>
            </a:endParaRPr>
          </a:p>
        </p:txBody>
      </p:sp>
      <p:pic>
        <p:nvPicPr>
          <p:cNvPr id="5325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757490" y="3714757"/>
            <a:ext cx="2609850" cy="1000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3252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400300" y="5000641"/>
            <a:ext cx="3295650" cy="409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3253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757491" y="5429268"/>
            <a:ext cx="2390775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3254" name="Picture 6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543705" y="3714756"/>
            <a:ext cx="2581275" cy="1009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3255" name="Picture 7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400828" y="4786327"/>
            <a:ext cx="3695700" cy="676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文本框 8"/>
          <p:cNvSpPr txBox="1"/>
          <p:nvPr/>
        </p:nvSpPr>
        <p:spPr>
          <a:xfrm>
            <a:off x="274320" y="449590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高级话题</a:t>
            </a:r>
          </a:p>
        </p:txBody>
      </p:sp>
      <p:cxnSp>
        <p:nvCxnSpPr>
          <p:cNvPr id="10" name="直接连接符 9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2100461" y="646137"/>
            <a:ext cx="491490" cy="318085"/>
            <a:chOff x="3017520" y="601990"/>
            <a:chExt cx="491490" cy="414010"/>
          </a:xfrm>
        </p:grpSpPr>
        <p:sp>
          <p:nvSpPr>
            <p:cNvPr id="17" name="燕尾形 16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8" name="燕尾形 17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9" name="燕尾形 18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6567143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FF0000"/>
                </a:solidFill>
              </a:rPr>
              <a:t>后置条件</a:t>
            </a:r>
            <a:r>
              <a:rPr lang="zh-CN" altLang="en-US" dirty="0"/>
              <a:t>：用例成功结束后</a:t>
            </a:r>
            <a:r>
              <a:rPr lang="zh-CN" altLang="en-US" dirty="0">
                <a:solidFill>
                  <a:srgbClr val="FF0000"/>
                </a:solidFill>
              </a:rPr>
              <a:t>系统</a:t>
            </a:r>
            <a:r>
              <a:rPr lang="zh-CN" altLang="en-US" dirty="0"/>
              <a:t>应该具备的</a:t>
            </a:r>
            <a:r>
              <a:rPr lang="zh-CN" altLang="en-US" dirty="0">
                <a:solidFill>
                  <a:srgbClr val="FF0000"/>
                </a:solidFill>
              </a:rPr>
              <a:t>状态</a:t>
            </a:r>
            <a:r>
              <a:rPr lang="zh-CN" altLang="en-US" dirty="0"/>
              <a:t>。</a:t>
            </a:r>
          </a:p>
        </p:txBody>
      </p:sp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38349" y="2786058"/>
            <a:ext cx="7705725" cy="3067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文本框 4"/>
          <p:cNvSpPr txBox="1"/>
          <p:nvPr/>
        </p:nvSpPr>
        <p:spPr>
          <a:xfrm>
            <a:off x="274320" y="449590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高级话题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2100461" y="646137"/>
            <a:ext cx="491490" cy="318085"/>
            <a:chOff x="3017520" y="601990"/>
            <a:chExt cx="491490" cy="414010"/>
          </a:xfrm>
        </p:grpSpPr>
        <p:sp>
          <p:nvSpPr>
            <p:cNvPr id="13" name="燕尾形 12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燕尾形 14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9391844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981200" y="1825962"/>
            <a:ext cx="8229600" cy="4389120"/>
          </a:xfrm>
        </p:spPr>
        <p:txBody>
          <a:bodyPr/>
          <a:lstStyle/>
          <a:p>
            <a:r>
              <a:rPr lang="zh-CN" altLang="en-US" dirty="0"/>
              <a:t>补充约束：</a:t>
            </a:r>
            <a:r>
              <a:rPr lang="zh-CN" altLang="en-US" dirty="0">
                <a:solidFill>
                  <a:srgbClr val="FF0000"/>
                </a:solidFill>
              </a:rPr>
              <a:t>字段列表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/>
              <a:t>可以用</a:t>
            </a:r>
            <a:r>
              <a:rPr lang="zh-CN" altLang="en-US" dirty="0">
                <a:solidFill>
                  <a:srgbClr val="FF0000"/>
                </a:solidFill>
              </a:rPr>
              <a:t>自然语言</a:t>
            </a:r>
            <a:r>
              <a:rPr lang="zh-CN" altLang="en-US" dirty="0"/>
              <a:t>，也可以用</a:t>
            </a:r>
            <a:r>
              <a:rPr lang="zh-CN" altLang="en-US" dirty="0">
                <a:solidFill>
                  <a:srgbClr val="FF0000"/>
                </a:solidFill>
              </a:rPr>
              <a:t>表达式</a:t>
            </a:r>
            <a:endParaRPr lang="en-US" altLang="zh-CN" dirty="0">
              <a:solidFill>
                <a:srgbClr val="FF0000"/>
              </a:solidFill>
            </a:endParaRPr>
          </a:p>
          <a:p>
            <a:pPr lvl="1"/>
            <a:r>
              <a:rPr lang="en-US" altLang="zh-CN" sz="2000" b="1" dirty="0">
                <a:solidFill>
                  <a:srgbClr val="FF0000"/>
                </a:solidFill>
              </a:rPr>
              <a:t>+</a:t>
            </a:r>
            <a:r>
              <a:rPr lang="zh-CN" altLang="en-US" sz="2000" b="1" dirty="0"/>
              <a:t>：数据序列</a:t>
            </a:r>
            <a:endParaRPr lang="en-US" altLang="zh-CN" sz="2000" b="1" dirty="0"/>
          </a:p>
          <a:p>
            <a:pPr lvl="1"/>
            <a:r>
              <a:rPr lang="en-US" altLang="zh-CN" sz="2000" b="1" dirty="0">
                <a:solidFill>
                  <a:srgbClr val="FF0000"/>
                </a:solidFill>
              </a:rPr>
              <a:t>[]</a:t>
            </a:r>
            <a:r>
              <a:rPr lang="zh-CN" altLang="en-US" sz="2000" b="1" dirty="0"/>
              <a:t>：可选项</a:t>
            </a:r>
            <a:endParaRPr lang="en-US" altLang="zh-CN" sz="2000" b="1" dirty="0"/>
          </a:p>
          <a:p>
            <a:pPr lvl="1"/>
            <a:r>
              <a:rPr lang="en-US" altLang="zh-CN" sz="2000" b="1" dirty="0">
                <a:solidFill>
                  <a:srgbClr val="FF0000"/>
                </a:solidFill>
              </a:rPr>
              <a:t>{}*</a:t>
            </a:r>
            <a:r>
              <a:rPr lang="zh-CN" altLang="en-US" sz="2000" b="1" dirty="0"/>
              <a:t>：多个</a:t>
            </a:r>
            <a:endParaRPr lang="en-US" altLang="zh-CN" sz="2000" b="1" dirty="0"/>
          </a:p>
          <a:p>
            <a:pPr lvl="1"/>
            <a:r>
              <a:rPr lang="en-US" altLang="zh-CN" sz="2000" b="1" dirty="0">
                <a:solidFill>
                  <a:srgbClr val="FF0000"/>
                </a:solidFill>
              </a:rPr>
              <a:t>{| | | }</a:t>
            </a:r>
            <a:r>
              <a:rPr lang="zh-CN" altLang="en-US" sz="2000" b="1" dirty="0"/>
              <a:t>：可能取值</a:t>
            </a:r>
            <a:endParaRPr lang="en-US" altLang="zh-CN" sz="2000" b="1" dirty="0"/>
          </a:p>
          <a:p>
            <a:pPr lvl="1"/>
            <a:r>
              <a:rPr lang="en-US" altLang="zh-CN" sz="2000" b="1" dirty="0">
                <a:solidFill>
                  <a:srgbClr val="FF0000"/>
                </a:solidFill>
              </a:rPr>
              <a:t>A=B</a:t>
            </a:r>
            <a:r>
              <a:rPr lang="zh-CN" altLang="en-US" sz="2000" b="1" dirty="0"/>
              <a:t>：把</a:t>
            </a:r>
            <a:r>
              <a:rPr lang="en-US" altLang="zh-CN" sz="2000" b="1" dirty="0"/>
              <a:t>B</a:t>
            </a:r>
            <a:r>
              <a:rPr lang="zh-CN" altLang="en-US" sz="2000" b="1" dirty="0"/>
              <a:t>的结构赋给</a:t>
            </a:r>
            <a:r>
              <a:rPr lang="en-US" altLang="zh-CN" sz="2000" b="1" dirty="0"/>
              <a:t>A</a:t>
            </a:r>
            <a:endParaRPr lang="zh-CN" altLang="en-US" sz="2000" b="1" dirty="0"/>
          </a:p>
        </p:txBody>
      </p:sp>
      <p:pic>
        <p:nvPicPr>
          <p:cNvPr id="7065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667108" y="4643446"/>
            <a:ext cx="5064740" cy="15620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文本框 4"/>
          <p:cNvSpPr txBox="1"/>
          <p:nvPr/>
        </p:nvSpPr>
        <p:spPr>
          <a:xfrm>
            <a:off x="274320" y="449590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高级话题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2100461" y="638266"/>
            <a:ext cx="491490" cy="318085"/>
            <a:chOff x="3017520" y="601990"/>
            <a:chExt cx="491490" cy="414010"/>
          </a:xfrm>
        </p:grpSpPr>
        <p:sp>
          <p:nvSpPr>
            <p:cNvPr id="13" name="燕尾形 12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燕尾形 14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91885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74320" y="449590"/>
            <a:ext cx="42883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需求分析方法演进简史</a:t>
            </a: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7818120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4562673" y="637832"/>
            <a:ext cx="491490" cy="318085"/>
            <a:chOff x="3017520" y="601990"/>
            <a:chExt cx="491490" cy="414010"/>
          </a:xfrm>
        </p:grpSpPr>
        <p:sp>
          <p:nvSpPr>
            <p:cNvPr id="12" name="燕尾形 1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燕尾形 1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16" name="表格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7825117"/>
              </p:ext>
            </p:extLst>
          </p:nvPr>
        </p:nvGraphicFramePr>
        <p:xfrm>
          <a:off x="830217" y="1232768"/>
          <a:ext cx="10717349" cy="51206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72903">
                  <a:extLst>
                    <a:ext uri="{9D8B030D-6E8A-4147-A177-3AD203B41FA5}">
                      <a16:colId xmlns:a16="http://schemas.microsoft.com/office/drawing/2014/main" val="3127019765"/>
                    </a:ext>
                  </a:extLst>
                </a:gridCol>
                <a:gridCol w="1449977">
                  <a:extLst>
                    <a:ext uri="{9D8B030D-6E8A-4147-A177-3AD203B41FA5}">
                      <a16:colId xmlns:a16="http://schemas.microsoft.com/office/drawing/2014/main" val="3555923029"/>
                    </a:ext>
                  </a:extLst>
                </a:gridCol>
                <a:gridCol w="3383280">
                  <a:extLst>
                    <a:ext uri="{9D8B030D-6E8A-4147-A177-3AD203B41FA5}">
                      <a16:colId xmlns:a16="http://schemas.microsoft.com/office/drawing/2014/main" val="253661849"/>
                    </a:ext>
                  </a:extLst>
                </a:gridCol>
                <a:gridCol w="1672046">
                  <a:extLst>
                    <a:ext uri="{9D8B030D-6E8A-4147-A177-3AD203B41FA5}">
                      <a16:colId xmlns:a16="http://schemas.microsoft.com/office/drawing/2014/main" val="2945509044"/>
                    </a:ext>
                  </a:extLst>
                </a:gridCol>
                <a:gridCol w="2939143">
                  <a:extLst>
                    <a:ext uri="{9D8B030D-6E8A-4147-A177-3AD203B41FA5}">
                      <a16:colId xmlns:a16="http://schemas.microsoft.com/office/drawing/2014/main" val="1492583677"/>
                    </a:ext>
                  </a:extLst>
                </a:gridCol>
              </a:tblGrid>
              <a:tr h="33477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时间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方法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描述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工具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缺点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7584108"/>
                  </a:ext>
                </a:extLst>
              </a:tr>
              <a:tr h="845517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CN" sz="1600" dirty="0"/>
                        <a:t>1970</a:t>
                      </a:r>
                      <a:r>
                        <a:rPr lang="zh-CN" altLang="en-US" sz="1600" dirty="0"/>
                        <a:t>年前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1600" dirty="0"/>
                        <a:t>传统分析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1600" dirty="0"/>
                        <a:t>需求分析人依据个人习惯进行一些建模和分析工作，完全依赖个体才智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1600" dirty="0"/>
                        <a:t>自然语言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1600" dirty="0"/>
                        <a:t>缺乏结构、不可重复、不可测量、具有主观臆断性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7180493"/>
                  </a:ext>
                </a:extLst>
              </a:tr>
              <a:tr h="382158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CN" sz="1600" dirty="0"/>
                        <a:t>70-80</a:t>
                      </a:r>
                      <a:r>
                        <a:rPr lang="zh-CN" altLang="en-US" sz="1600" dirty="0"/>
                        <a:t>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1600" dirty="0"/>
                        <a:t>结构化分析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1600" dirty="0"/>
                        <a:t>把现实世界描绘为数据在信息系统中的流动，以及在流动过程中，数据向信息的转化。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1600" dirty="0"/>
                        <a:t>数据流图、实体关系图、状态转移图等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1600" dirty="0"/>
                        <a:t>分析向设计过渡的难度高</a:t>
                      </a:r>
                      <a:endParaRPr lang="en-US" altLang="zh-CN" sz="1600" dirty="0"/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1600" dirty="0"/>
                        <a:t>对于复杂系统分析困难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974878"/>
                  </a:ext>
                </a:extLst>
              </a:tr>
              <a:tr h="382158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CN" sz="1600" dirty="0"/>
                        <a:t>80-90</a:t>
                      </a:r>
                      <a:r>
                        <a:rPr lang="zh-CN" altLang="en-US" sz="1600" dirty="0"/>
                        <a:t>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1600" dirty="0"/>
                        <a:t>信息工程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1600" dirty="0"/>
                        <a:t>对结构化方法的改进。从信息角度来开发系统，客观世界被描述为数据和数据属性及其相互关系。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1600" dirty="0"/>
                        <a:t>功能分解图，过程依赖图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1600" dirty="0"/>
                        <a:t>仅适用于信息系统的开发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0740506"/>
                  </a:ext>
                </a:extLst>
              </a:tr>
              <a:tr h="382158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CN" sz="1600" dirty="0"/>
                        <a:t>90</a:t>
                      </a:r>
                      <a:r>
                        <a:rPr lang="zh-CN" altLang="en-US" sz="1600" dirty="0"/>
                        <a:t>年后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1600" dirty="0"/>
                        <a:t>面向对象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1600" dirty="0"/>
                        <a:t>将系统看作对象的集合，对象间的互相协作，共同完成系统任务。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1600" dirty="0"/>
                        <a:t>用例分析，域模型、交互图、状态图、活动图等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75155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2653227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补充约束：</a:t>
            </a:r>
            <a:r>
              <a:rPr lang="zh-CN" altLang="en-US" dirty="0">
                <a:solidFill>
                  <a:srgbClr val="FF0000"/>
                </a:solidFill>
              </a:rPr>
              <a:t>字段列表</a:t>
            </a:r>
            <a:endParaRPr lang="en-US" altLang="zh-CN" dirty="0">
              <a:solidFill>
                <a:srgbClr val="FF0000"/>
              </a:solidFill>
            </a:endParaRPr>
          </a:p>
          <a:p>
            <a:pPr lvl="1">
              <a:lnSpc>
                <a:spcPct val="150000"/>
              </a:lnSpc>
            </a:pPr>
            <a:r>
              <a:rPr lang="zh-CN" altLang="en-US" dirty="0"/>
              <a:t>细致程度取决于</a:t>
            </a:r>
            <a:r>
              <a:rPr lang="zh-CN" altLang="en-US" dirty="0">
                <a:solidFill>
                  <a:srgbClr val="FF0000"/>
                </a:solidFill>
              </a:rPr>
              <a:t>干系人共识</a:t>
            </a:r>
            <a:endParaRPr lang="en-US" altLang="zh-CN" dirty="0">
              <a:solidFill>
                <a:srgbClr val="FF0000"/>
              </a:solidFill>
            </a:endParaRPr>
          </a:p>
          <a:p>
            <a:pPr lvl="1">
              <a:lnSpc>
                <a:spcPct val="150000"/>
              </a:lnSpc>
            </a:pPr>
            <a:r>
              <a:rPr lang="zh-CN" altLang="en-US" dirty="0"/>
              <a:t>不同于数据模型，只是</a:t>
            </a:r>
            <a:r>
              <a:rPr lang="zh-CN" altLang="en-US" dirty="0">
                <a:solidFill>
                  <a:srgbClr val="FF0000"/>
                </a:solidFill>
              </a:rPr>
              <a:t>数据模型的一部分</a:t>
            </a:r>
            <a:endParaRPr lang="en-US" altLang="zh-CN" dirty="0">
              <a:solidFill>
                <a:srgbClr val="FF0000"/>
              </a:solidFill>
            </a:endParaRPr>
          </a:p>
          <a:p>
            <a:pPr lvl="1">
              <a:lnSpc>
                <a:spcPct val="150000"/>
              </a:lnSpc>
            </a:pPr>
            <a:r>
              <a:rPr lang="zh-CN" altLang="en-US" dirty="0"/>
              <a:t>不等于数据字典，</a:t>
            </a:r>
            <a:r>
              <a:rPr lang="zh-CN" altLang="en-US" dirty="0">
                <a:solidFill>
                  <a:srgbClr val="FF0000"/>
                </a:solidFill>
              </a:rPr>
              <a:t>不要过早的把时间花在细节上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274320" y="449590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高级话题</a:t>
            </a: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2100461" y="646137"/>
            <a:ext cx="491490" cy="318085"/>
            <a:chOff x="3017520" y="601990"/>
            <a:chExt cx="491490" cy="414010"/>
          </a:xfrm>
        </p:grpSpPr>
        <p:sp>
          <p:nvSpPr>
            <p:cNvPr id="12" name="燕尾形 1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燕尾形 1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7959623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386840"/>
            <a:ext cx="10972800" cy="43891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补充约束：</a:t>
            </a:r>
            <a:r>
              <a:rPr lang="zh-CN" altLang="en-US" dirty="0">
                <a:solidFill>
                  <a:srgbClr val="FF0000"/>
                </a:solidFill>
              </a:rPr>
              <a:t>设计约束</a:t>
            </a:r>
            <a:endParaRPr lang="en-US" altLang="zh-CN" dirty="0">
              <a:solidFill>
                <a:srgbClr val="FF0000"/>
              </a:solidFill>
            </a:endParaRPr>
          </a:p>
          <a:p>
            <a:pPr lvl="1">
              <a:lnSpc>
                <a:spcPct val="150000"/>
              </a:lnSpc>
            </a:pPr>
            <a:r>
              <a:rPr lang="zh-CN" altLang="en-US" dirty="0"/>
              <a:t>界面样式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报表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平台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语言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外系统接口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行业规定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en-US" altLang="zh-CN" dirty="0"/>
              <a:t>……</a:t>
            </a:r>
            <a:endParaRPr lang="zh-CN" altLang="en-US" dirty="0"/>
          </a:p>
        </p:txBody>
      </p:sp>
      <p:sp>
        <p:nvSpPr>
          <p:cNvPr id="4" name="爆炸形 1 3"/>
          <p:cNvSpPr/>
          <p:nvPr/>
        </p:nvSpPr>
        <p:spPr>
          <a:xfrm>
            <a:off x="5024430" y="2571744"/>
            <a:ext cx="4714908" cy="2286016"/>
          </a:xfrm>
          <a:prstGeom prst="irregularSeal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必须来自干系人！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274320" y="449590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高级话题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2129036" y="638266"/>
            <a:ext cx="491490" cy="318085"/>
            <a:chOff x="3017520" y="601990"/>
            <a:chExt cx="491490" cy="414010"/>
          </a:xfrm>
        </p:grpSpPr>
        <p:sp>
          <p:nvSpPr>
            <p:cNvPr id="13" name="燕尾形 12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燕尾形 14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8334731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230912"/>
            <a:ext cx="10972800" cy="4389120"/>
          </a:xfrm>
        </p:spPr>
        <p:txBody>
          <a:bodyPr/>
          <a:lstStyle/>
          <a:p>
            <a:pPr marL="514350" indent="-514350" algn="ctr">
              <a:lnSpc>
                <a:spcPct val="150000"/>
              </a:lnSpc>
              <a:buFont typeface="+mj-lt"/>
              <a:buAutoNum type="arabicPeriod"/>
            </a:pPr>
            <a:endParaRPr lang="en-US" altLang="zh-CN" sz="3200" dirty="0"/>
          </a:p>
          <a:p>
            <a:pPr marL="514350" indent="-514350" algn="ctr">
              <a:lnSpc>
                <a:spcPct val="150000"/>
              </a:lnSpc>
              <a:buFont typeface="+mj-lt"/>
              <a:buAutoNum type="arabicPeriod"/>
            </a:pPr>
            <a:r>
              <a:rPr lang="zh-CN" altLang="en-US" sz="3200" dirty="0"/>
              <a:t>绘制系统用例图</a:t>
            </a:r>
            <a:endParaRPr lang="en-US" altLang="zh-CN" sz="3200" dirty="0"/>
          </a:p>
          <a:p>
            <a:pPr marL="514350" indent="-514350" algn="ctr">
              <a:lnSpc>
                <a:spcPct val="150000"/>
              </a:lnSpc>
              <a:buFont typeface="+mj-lt"/>
              <a:buAutoNum type="arabicPeriod"/>
            </a:pPr>
            <a:r>
              <a:rPr lang="zh-CN" altLang="en-US" sz="3200" dirty="0"/>
              <a:t>编写系统用例描述</a:t>
            </a:r>
            <a:endParaRPr lang="en-US" altLang="zh-CN" sz="3200" dirty="0"/>
          </a:p>
          <a:p>
            <a:pPr marL="514350" indent="-514350" algn="ctr">
              <a:lnSpc>
                <a:spcPct val="150000"/>
              </a:lnSpc>
              <a:buFont typeface="+mj-lt"/>
              <a:buAutoNum type="arabicPeriod"/>
            </a:pPr>
            <a:r>
              <a:rPr lang="zh-CN" altLang="en-US" sz="3200" b="1" dirty="0">
                <a:solidFill>
                  <a:srgbClr val="FF0000"/>
                </a:solidFill>
              </a:rPr>
              <a:t>更新域模型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274320" y="449590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系统用例建模步骤</a:t>
            </a: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3726962" y="638266"/>
            <a:ext cx="491490" cy="318085"/>
            <a:chOff x="3017520" y="601990"/>
            <a:chExt cx="491490" cy="414010"/>
          </a:xfrm>
        </p:grpSpPr>
        <p:sp>
          <p:nvSpPr>
            <p:cNvPr id="12" name="燕尾形 1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燕尾形 1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436413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274320" y="449590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更新域模型</a:t>
            </a:r>
          </a:p>
        </p:txBody>
      </p:sp>
      <p:cxnSp>
        <p:nvCxnSpPr>
          <p:cNvPr id="8" name="直接连接符 7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4" name="组合 13"/>
          <p:cNvGrpSpPr/>
          <p:nvPr/>
        </p:nvGrpSpPr>
        <p:grpSpPr>
          <a:xfrm>
            <a:off x="2510830" y="636260"/>
            <a:ext cx="491490" cy="318085"/>
            <a:chOff x="3017520" y="601990"/>
            <a:chExt cx="491490" cy="414010"/>
          </a:xfrm>
        </p:grpSpPr>
        <p:sp>
          <p:nvSpPr>
            <p:cNvPr id="15" name="燕尾形 1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6" name="燕尾形 1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7" name="燕尾形 1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53290" y="1448742"/>
            <a:ext cx="6352903" cy="43891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在用例分析结果的基础上，对早期的域模型进一步完善和调整。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以所有的用例描述为基础，采用首次域建模类似的方法，完善和调整已有的域模型；</a:t>
            </a:r>
          </a:p>
        </p:txBody>
      </p:sp>
      <p:pic>
        <p:nvPicPr>
          <p:cNvPr id="4" name="内容占位符 7" descr="map.jpg"/>
          <p:cNvPicPr>
            <a:picLocks noChangeAspect="1"/>
          </p:cNvPicPr>
          <p:nvPr/>
        </p:nvPicPr>
        <p:blipFill>
          <a:blip r:embed="rId2"/>
          <a:srcRect l="39506" r="44691"/>
          <a:stretch>
            <a:fillRect/>
          </a:stretch>
        </p:blipFill>
        <p:spPr bwMode="auto">
          <a:xfrm>
            <a:off x="7524761" y="571480"/>
            <a:ext cx="2730509" cy="61436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任意多边形 5"/>
          <p:cNvSpPr/>
          <p:nvPr/>
        </p:nvSpPr>
        <p:spPr>
          <a:xfrm>
            <a:off x="7380939" y="1833256"/>
            <a:ext cx="3050579" cy="4945916"/>
          </a:xfrm>
          <a:custGeom>
            <a:avLst/>
            <a:gdLst>
              <a:gd name="connsiteX0" fmla="*/ 291614 w 3050579"/>
              <a:gd name="connsiteY0" fmla="*/ 373916 h 4945916"/>
              <a:gd name="connsiteX1" fmla="*/ 307379 w 3050579"/>
              <a:gd name="connsiteY1" fmla="*/ 310854 h 4945916"/>
              <a:gd name="connsiteX2" fmla="*/ 386207 w 3050579"/>
              <a:gd name="connsiteY2" fmla="*/ 168965 h 4945916"/>
              <a:gd name="connsiteX3" fmla="*/ 433503 w 3050579"/>
              <a:gd name="connsiteY3" fmla="*/ 121668 h 4945916"/>
              <a:gd name="connsiteX4" fmla="*/ 528096 w 3050579"/>
              <a:gd name="connsiteY4" fmla="*/ 105903 h 4945916"/>
              <a:gd name="connsiteX5" fmla="*/ 1111421 w 3050579"/>
              <a:gd name="connsiteY5" fmla="*/ 90137 h 4945916"/>
              <a:gd name="connsiteX6" fmla="*/ 1174483 w 3050579"/>
              <a:gd name="connsiteY6" fmla="*/ 121668 h 4945916"/>
              <a:gd name="connsiteX7" fmla="*/ 1221779 w 3050579"/>
              <a:gd name="connsiteY7" fmla="*/ 137434 h 4945916"/>
              <a:gd name="connsiteX8" fmla="*/ 1284841 w 3050579"/>
              <a:gd name="connsiteY8" fmla="*/ 184730 h 4945916"/>
              <a:gd name="connsiteX9" fmla="*/ 1332138 w 3050579"/>
              <a:gd name="connsiteY9" fmla="*/ 216261 h 4945916"/>
              <a:gd name="connsiteX10" fmla="*/ 1426731 w 3050579"/>
              <a:gd name="connsiteY10" fmla="*/ 310854 h 4945916"/>
              <a:gd name="connsiteX11" fmla="*/ 1426731 w 3050579"/>
              <a:gd name="connsiteY11" fmla="*/ 515806 h 4945916"/>
              <a:gd name="connsiteX12" fmla="*/ 1442496 w 3050579"/>
              <a:gd name="connsiteY12" fmla="*/ 1903172 h 4945916"/>
              <a:gd name="connsiteX13" fmla="*/ 1489793 w 3050579"/>
              <a:gd name="connsiteY13" fmla="*/ 1934703 h 4945916"/>
              <a:gd name="connsiteX14" fmla="*/ 1552855 w 3050579"/>
              <a:gd name="connsiteY14" fmla="*/ 1966234 h 4945916"/>
              <a:gd name="connsiteX15" fmla="*/ 1710510 w 3050579"/>
              <a:gd name="connsiteY15" fmla="*/ 1981999 h 4945916"/>
              <a:gd name="connsiteX16" fmla="*/ 2010055 w 3050579"/>
              <a:gd name="connsiteY16" fmla="*/ 1997765 h 4945916"/>
              <a:gd name="connsiteX17" fmla="*/ 2104648 w 3050579"/>
              <a:gd name="connsiteY17" fmla="*/ 2045061 h 4945916"/>
              <a:gd name="connsiteX18" fmla="*/ 2199241 w 3050579"/>
              <a:gd name="connsiteY18" fmla="*/ 2092358 h 4945916"/>
              <a:gd name="connsiteX19" fmla="*/ 2325365 w 3050579"/>
              <a:gd name="connsiteY19" fmla="*/ 2123889 h 4945916"/>
              <a:gd name="connsiteX20" fmla="*/ 2388428 w 3050579"/>
              <a:gd name="connsiteY20" fmla="*/ 2139654 h 4945916"/>
              <a:gd name="connsiteX21" fmla="*/ 2514552 w 3050579"/>
              <a:gd name="connsiteY21" fmla="*/ 2202716 h 4945916"/>
              <a:gd name="connsiteX22" fmla="*/ 2561848 w 3050579"/>
              <a:gd name="connsiteY22" fmla="*/ 2218482 h 4945916"/>
              <a:gd name="connsiteX23" fmla="*/ 2672207 w 3050579"/>
              <a:gd name="connsiteY23" fmla="*/ 2265778 h 4945916"/>
              <a:gd name="connsiteX24" fmla="*/ 2751034 w 3050579"/>
              <a:gd name="connsiteY24" fmla="*/ 2344606 h 4945916"/>
              <a:gd name="connsiteX25" fmla="*/ 2782565 w 3050579"/>
              <a:gd name="connsiteY25" fmla="*/ 2391903 h 4945916"/>
              <a:gd name="connsiteX26" fmla="*/ 2829862 w 3050579"/>
              <a:gd name="connsiteY26" fmla="*/ 2407668 h 4945916"/>
              <a:gd name="connsiteX27" fmla="*/ 2892924 w 3050579"/>
              <a:gd name="connsiteY27" fmla="*/ 2502261 h 4945916"/>
              <a:gd name="connsiteX28" fmla="*/ 2908690 w 3050579"/>
              <a:gd name="connsiteY28" fmla="*/ 2549558 h 4945916"/>
              <a:gd name="connsiteX29" fmla="*/ 2955986 w 3050579"/>
              <a:gd name="connsiteY29" fmla="*/ 2770275 h 4945916"/>
              <a:gd name="connsiteX30" fmla="*/ 3003283 w 3050579"/>
              <a:gd name="connsiteY30" fmla="*/ 2912165 h 4945916"/>
              <a:gd name="connsiteX31" fmla="*/ 3019048 w 3050579"/>
              <a:gd name="connsiteY31" fmla="*/ 2959461 h 4945916"/>
              <a:gd name="connsiteX32" fmla="*/ 3003283 w 3050579"/>
              <a:gd name="connsiteY32" fmla="*/ 3148647 h 4945916"/>
              <a:gd name="connsiteX33" fmla="*/ 3019048 w 3050579"/>
              <a:gd name="connsiteY33" fmla="*/ 3400896 h 4945916"/>
              <a:gd name="connsiteX34" fmla="*/ 3050579 w 3050579"/>
              <a:gd name="connsiteY34" fmla="*/ 3621613 h 4945916"/>
              <a:gd name="connsiteX35" fmla="*/ 3034814 w 3050579"/>
              <a:gd name="connsiteY35" fmla="*/ 4110344 h 4945916"/>
              <a:gd name="connsiteX36" fmla="*/ 2971752 w 3050579"/>
              <a:gd name="connsiteY36" fmla="*/ 4252234 h 4945916"/>
              <a:gd name="connsiteX37" fmla="*/ 2940221 w 3050579"/>
              <a:gd name="connsiteY37" fmla="*/ 4315296 h 4945916"/>
              <a:gd name="connsiteX38" fmla="*/ 2877159 w 3050579"/>
              <a:gd name="connsiteY38" fmla="*/ 4409889 h 4945916"/>
              <a:gd name="connsiteX39" fmla="*/ 2829862 w 3050579"/>
              <a:gd name="connsiteY39" fmla="*/ 4504482 h 4945916"/>
              <a:gd name="connsiteX40" fmla="*/ 2798331 w 3050579"/>
              <a:gd name="connsiteY40" fmla="*/ 4614841 h 4945916"/>
              <a:gd name="connsiteX41" fmla="*/ 2735269 w 3050579"/>
              <a:gd name="connsiteY41" fmla="*/ 4709434 h 4945916"/>
              <a:gd name="connsiteX42" fmla="*/ 2593379 w 3050579"/>
              <a:gd name="connsiteY42" fmla="*/ 4804027 h 4945916"/>
              <a:gd name="connsiteX43" fmla="*/ 2498786 w 3050579"/>
              <a:gd name="connsiteY43" fmla="*/ 4867089 h 4945916"/>
              <a:gd name="connsiteX44" fmla="*/ 2356896 w 3050579"/>
              <a:gd name="connsiteY44" fmla="*/ 4914385 h 4945916"/>
              <a:gd name="connsiteX45" fmla="*/ 2309600 w 3050579"/>
              <a:gd name="connsiteY45" fmla="*/ 4930151 h 4945916"/>
              <a:gd name="connsiteX46" fmla="*/ 2262303 w 3050579"/>
              <a:gd name="connsiteY46" fmla="*/ 4945916 h 4945916"/>
              <a:gd name="connsiteX47" fmla="*/ 1962759 w 3050579"/>
              <a:gd name="connsiteY47" fmla="*/ 4914385 h 4945916"/>
              <a:gd name="connsiteX48" fmla="*/ 1852400 w 3050579"/>
              <a:gd name="connsiteY48" fmla="*/ 4882854 h 4945916"/>
              <a:gd name="connsiteX49" fmla="*/ 1458262 w 3050579"/>
              <a:gd name="connsiteY49" fmla="*/ 4898620 h 4945916"/>
              <a:gd name="connsiteX50" fmla="*/ 1410965 w 3050579"/>
              <a:gd name="connsiteY50" fmla="*/ 4914385 h 4945916"/>
              <a:gd name="connsiteX51" fmla="*/ 1332138 w 3050579"/>
              <a:gd name="connsiteY51" fmla="*/ 4930151 h 4945916"/>
              <a:gd name="connsiteX52" fmla="*/ 890703 w 3050579"/>
              <a:gd name="connsiteY52" fmla="*/ 4898620 h 4945916"/>
              <a:gd name="connsiteX53" fmla="*/ 843407 w 3050579"/>
              <a:gd name="connsiteY53" fmla="*/ 4882854 h 4945916"/>
              <a:gd name="connsiteX54" fmla="*/ 685752 w 3050579"/>
              <a:gd name="connsiteY54" fmla="*/ 4851323 h 4945916"/>
              <a:gd name="connsiteX55" fmla="*/ 591159 w 3050579"/>
              <a:gd name="connsiteY55" fmla="*/ 4819792 h 4945916"/>
              <a:gd name="connsiteX56" fmla="*/ 543862 w 3050579"/>
              <a:gd name="connsiteY56" fmla="*/ 4804027 h 4945916"/>
              <a:gd name="connsiteX57" fmla="*/ 496565 w 3050579"/>
              <a:gd name="connsiteY57" fmla="*/ 4772496 h 4945916"/>
              <a:gd name="connsiteX58" fmla="*/ 449269 w 3050579"/>
              <a:gd name="connsiteY58" fmla="*/ 4756730 h 4945916"/>
              <a:gd name="connsiteX59" fmla="*/ 354676 w 3050579"/>
              <a:gd name="connsiteY59" fmla="*/ 4693668 h 4945916"/>
              <a:gd name="connsiteX60" fmla="*/ 307379 w 3050579"/>
              <a:gd name="connsiteY60" fmla="*/ 4662137 h 4945916"/>
              <a:gd name="connsiteX61" fmla="*/ 244317 w 3050579"/>
              <a:gd name="connsiteY61" fmla="*/ 4630606 h 4945916"/>
              <a:gd name="connsiteX62" fmla="*/ 212786 w 3050579"/>
              <a:gd name="connsiteY62" fmla="*/ 4583310 h 4945916"/>
              <a:gd name="connsiteX63" fmla="*/ 181255 w 3050579"/>
              <a:gd name="connsiteY63" fmla="*/ 4551778 h 4945916"/>
              <a:gd name="connsiteX64" fmla="*/ 165490 w 3050579"/>
              <a:gd name="connsiteY64" fmla="*/ 4504482 h 4945916"/>
              <a:gd name="connsiteX65" fmla="*/ 133959 w 3050579"/>
              <a:gd name="connsiteY65" fmla="*/ 4425654 h 4945916"/>
              <a:gd name="connsiteX66" fmla="*/ 118193 w 3050579"/>
              <a:gd name="connsiteY66" fmla="*/ 4362592 h 4945916"/>
              <a:gd name="connsiteX67" fmla="*/ 86662 w 3050579"/>
              <a:gd name="connsiteY67" fmla="*/ 4315296 h 4945916"/>
              <a:gd name="connsiteX68" fmla="*/ 70896 w 3050579"/>
              <a:gd name="connsiteY68" fmla="*/ 4267999 h 4945916"/>
              <a:gd name="connsiteX69" fmla="*/ 70896 w 3050579"/>
              <a:gd name="connsiteY69" fmla="*/ 2596854 h 4945916"/>
              <a:gd name="connsiteX70" fmla="*/ 86662 w 3050579"/>
              <a:gd name="connsiteY70" fmla="*/ 2518027 h 4945916"/>
              <a:gd name="connsiteX71" fmla="*/ 118193 w 3050579"/>
              <a:gd name="connsiteY71" fmla="*/ 2376137 h 4945916"/>
              <a:gd name="connsiteX72" fmla="*/ 102428 w 3050579"/>
              <a:gd name="connsiteY72" fmla="*/ 1871641 h 4945916"/>
              <a:gd name="connsiteX73" fmla="*/ 86662 w 3050579"/>
              <a:gd name="connsiteY73" fmla="*/ 1777047 h 4945916"/>
              <a:gd name="connsiteX74" fmla="*/ 70896 w 3050579"/>
              <a:gd name="connsiteY74" fmla="*/ 1666689 h 4945916"/>
              <a:gd name="connsiteX75" fmla="*/ 86662 w 3050579"/>
              <a:gd name="connsiteY75" fmla="*/ 1177958 h 4945916"/>
              <a:gd name="connsiteX76" fmla="*/ 102428 w 3050579"/>
              <a:gd name="connsiteY76" fmla="*/ 1099130 h 4945916"/>
              <a:gd name="connsiteX77" fmla="*/ 149724 w 3050579"/>
              <a:gd name="connsiteY77" fmla="*/ 846882 h 4945916"/>
              <a:gd name="connsiteX78" fmla="*/ 165490 w 3050579"/>
              <a:gd name="connsiteY78" fmla="*/ 768054 h 4945916"/>
              <a:gd name="connsiteX79" fmla="*/ 212786 w 3050579"/>
              <a:gd name="connsiteY79" fmla="*/ 657696 h 4945916"/>
              <a:gd name="connsiteX80" fmla="*/ 244317 w 3050579"/>
              <a:gd name="connsiteY80" fmla="*/ 547337 h 4945916"/>
              <a:gd name="connsiteX81" fmla="*/ 275848 w 3050579"/>
              <a:gd name="connsiteY81" fmla="*/ 452744 h 4945916"/>
              <a:gd name="connsiteX82" fmla="*/ 291614 w 3050579"/>
              <a:gd name="connsiteY82" fmla="*/ 373916 h 4945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3050579" h="4945916">
                <a:moveTo>
                  <a:pt x="291614" y="373916"/>
                </a:moveTo>
                <a:cubicBezTo>
                  <a:pt x="296869" y="352895"/>
                  <a:pt x="299332" y="330972"/>
                  <a:pt x="307379" y="310854"/>
                </a:cubicBezTo>
                <a:cubicBezTo>
                  <a:pt x="319766" y="279886"/>
                  <a:pt x="358439" y="202287"/>
                  <a:pt x="386207" y="168965"/>
                </a:cubicBezTo>
                <a:cubicBezTo>
                  <a:pt x="400480" y="151837"/>
                  <a:pt x="413129" y="130723"/>
                  <a:pt x="433503" y="121668"/>
                </a:cubicBezTo>
                <a:cubicBezTo>
                  <a:pt x="462714" y="108685"/>
                  <a:pt x="496565" y="111158"/>
                  <a:pt x="528096" y="105903"/>
                </a:cubicBezTo>
                <a:cubicBezTo>
                  <a:pt x="739906" y="0"/>
                  <a:pt x="615185" y="49902"/>
                  <a:pt x="1111421" y="90137"/>
                </a:cubicBezTo>
                <a:cubicBezTo>
                  <a:pt x="1134846" y="92036"/>
                  <a:pt x="1152881" y="112410"/>
                  <a:pt x="1174483" y="121668"/>
                </a:cubicBezTo>
                <a:cubicBezTo>
                  <a:pt x="1189757" y="128214"/>
                  <a:pt x="1206014" y="132179"/>
                  <a:pt x="1221779" y="137434"/>
                </a:cubicBezTo>
                <a:cubicBezTo>
                  <a:pt x="1242800" y="153199"/>
                  <a:pt x="1263459" y="169458"/>
                  <a:pt x="1284841" y="184730"/>
                </a:cubicBezTo>
                <a:cubicBezTo>
                  <a:pt x="1300260" y="195743"/>
                  <a:pt x="1317976" y="203673"/>
                  <a:pt x="1332138" y="216261"/>
                </a:cubicBezTo>
                <a:cubicBezTo>
                  <a:pt x="1365466" y="245886"/>
                  <a:pt x="1395200" y="279323"/>
                  <a:pt x="1426731" y="310854"/>
                </a:cubicBezTo>
                <a:cubicBezTo>
                  <a:pt x="1464677" y="424698"/>
                  <a:pt x="1426731" y="289357"/>
                  <a:pt x="1426731" y="515806"/>
                </a:cubicBezTo>
                <a:cubicBezTo>
                  <a:pt x="1426731" y="978291"/>
                  <a:pt x="1421961" y="1441143"/>
                  <a:pt x="1442496" y="1903172"/>
                </a:cubicBezTo>
                <a:cubicBezTo>
                  <a:pt x="1443337" y="1922101"/>
                  <a:pt x="1473342" y="1925302"/>
                  <a:pt x="1489793" y="1934703"/>
                </a:cubicBezTo>
                <a:cubicBezTo>
                  <a:pt x="1510198" y="1946363"/>
                  <a:pt x="1529875" y="1961310"/>
                  <a:pt x="1552855" y="1966234"/>
                </a:cubicBezTo>
                <a:cubicBezTo>
                  <a:pt x="1604496" y="1977300"/>
                  <a:pt x="1657821" y="1978365"/>
                  <a:pt x="1710510" y="1981999"/>
                </a:cubicBezTo>
                <a:cubicBezTo>
                  <a:pt x="1810260" y="1988878"/>
                  <a:pt x="1910207" y="1992510"/>
                  <a:pt x="2010055" y="1997765"/>
                </a:cubicBezTo>
                <a:cubicBezTo>
                  <a:pt x="2145603" y="2088130"/>
                  <a:pt x="1974103" y="1979789"/>
                  <a:pt x="2104648" y="2045061"/>
                </a:cubicBezTo>
                <a:cubicBezTo>
                  <a:pt x="2190748" y="2088110"/>
                  <a:pt x="2112065" y="2068582"/>
                  <a:pt x="2199241" y="2092358"/>
                </a:cubicBezTo>
                <a:cubicBezTo>
                  <a:pt x="2241049" y="2103760"/>
                  <a:pt x="2283324" y="2113379"/>
                  <a:pt x="2325365" y="2123889"/>
                </a:cubicBezTo>
                <a:lnTo>
                  <a:pt x="2388428" y="2139654"/>
                </a:lnTo>
                <a:cubicBezTo>
                  <a:pt x="2430469" y="2160675"/>
                  <a:pt x="2469961" y="2187852"/>
                  <a:pt x="2514552" y="2202716"/>
                </a:cubicBezTo>
                <a:cubicBezTo>
                  <a:pt x="2530317" y="2207971"/>
                  <a:pt x="2546984" y="2211050"/>
                  <a:pt x="2561848" y="2218482"/>
                </a:cubicBezTo>
                <a:cubicBezTo>
                  <a:pt x="2670718" y="2272918"/>
                  <a:pt x="2540968" y="2232969"/>
                  <a:pt x="2672207" y="2265778"/>
                </a:cubicBezTo>
                <a:cubicBezTo>
                  <a:pt x="2698483" y="2292054"/>
                  <a:pt x="2730422" y="2313687"/>
                  <a:pt x="2751034" y="2344606"/>
                </a:cubicBezTo>
                <a:cubicBezTo>
                  <a:pt x="2761544" y="2360372"/>
                  <a:pt x="2767769" y="2380066"/>
                  <a:pt x="2782565" y="2391903"/>
                </a:cubicBezTo>
                <a:cubicBezTo>
                  <a:pt x="2795542" y="2402284"/>
                  <a:pt x="2814096" y="2402413"/>
                  <a:pt x="2829862" y="2407668"/>
                </a:cubicBezTo>
                <a:cubicBezTo>
                  <a:pt x="2850883" y="2439199"/>
                  <a:pt x="2880940" y="2466310"/>
                  <a:pt x="2892924" y="2502261"/>
                </a:cubicBezTo>
                <a:cubicBezTo>
                  <a:pt x="2898179" y="2518027"/>
                  <a:pt x="2904953" y="2533365"/>
                  <a:pt x="2908690" y="2549558"/>
                </a:cubicBezTo>
                <a:cubicBezTo>
                  <a:pt x="2920889" y="2602422"/>
                  <a:pt x="2936757" y="2706178"/>
                  <a:pt x="2955986" y="2770275"/>
                </a:cubicBezTo>
                <a:cubicBezTo>
                  <a:pt x="2955996" y="2770308"/>
                  <a:pt x="2995395" y="2888500"/>
                  <a:pt x="3003283" y="2912165"/>
                </a:cubicBezTo>
                <a:lnTo>
                  <a:pt x="3019048" y="2959461"/>
                </a:lnTo>
                <a:cubicBezTo>
                  <a:pt x="3013793" y="3022523"/>
                  <a:pt x="3003283" y="3085366"/>
                  <a:pt x="3003283" y="3148647"/>
                </a:cubicBezTo>
                <a:cubicBezTo>
                  <a:pt x="3003283" y="3232894"/>
                  <a:pt x="3012330" y="3316917"/>
                  <a:pt x="3019048" y="3400896"/>
                </a:cubicBezTo>
                <a:cubicBezTo>
                  <a:pt x="3029034" y="3525718"/>
                  <a:pt x="3030403" y="3520728"/>
                  <a:pt x="3050579" y="3621613"/>
                </a:cubicBezTo>
                <a:cubicBezTo>
                  <a:pt x="3045324" y="3784523"/>
                  <a:pt x="3047986" y="3947882"/>
                  <a:pt x="3034814" y="4110344"/>
                </a:cubicBezTo>
                <a:cubicBezTo>
                  <a:pt x="3028312" y="4190537"/>
                  <a:pt x="3004035" y="4195739"/>
                  <a:pt x="2971752" y="4252234"/>
                </a:cubicBezTo>
                <a:cubicBezTo>
                  <a:pt x="2960092" y="4272639"/>
                  <a:pt x="2952313" y="4295143"/>
                  <a:pt x="2940221" y="4315296"/>
                </a:cubicBezTo>
                <a:cubicBezTo>
                  <a:pt x="2920724" y="4347791"/>
                  <a:pt x="2889143" y="4373938"/>
                  <a:pt x="2877159" y="4409889"/>
                </a:cubicBezTo>
                <a:cubicBezTo>
                  <a:pt x="2855401" y="4475160"/>
                  <a:pt x="2870611" y="4443358"/>
                  <a:pt x="2829862" y="4504482"/>
                </a:cubicBezTo>
                <a:cubicBezTo>
                  <a:pt x="2826152" y="4519320"/>
                  <a:pt x="2808609" y="4596340"/>
                  <a:pt x="2798331" y="4614841"/>
                </a:cubicBezTo>
                <a:cubicBezTo>
                  <a:pt x="2779927" y="4647968"/>
                  <a:pt x="2766800" y="4688413"/>
                  <a:pt x="2735269" y="4709434"/>
                </a:cubicBezTo>
                <a:lnTo>
                  <a:pt x="2593379" y="4804027"/>
                </a:lnTo>
                <a:lnTo>
                  <a:pt x="2498786" y="4867089"/>
                </a:lnTo>
                <a:lnTo>
                  <a:pt x="2356896" y="4914385"/>
                </a:lnTo>
                <a:lnTo>
                  <a:pt x="2309600" y="4930151"/>
                </a:lnTo>
                <a:lnTo>
                  <a:pt x="2262303" y="4945916"/>
                </a:lnTo>
                <a:cubicBezTo>
                  <a:pt x="2185103" y="4938898"/>
                  <a:pt x="2045447" y="4928166"/>
                  <a:pt x="1962759" y="4914385"/>
                </a:cubicBezTo>
                <a:cubicBezTo>
                  <a:pt x="1923158" y="4907785"/>
                  <a:pt x="1889893" y="4895352"/>
                  <a:pt x="1852400" y="4882854"/>
                </a:cubicBezTo>
                <a:cubicBezTo>
                  <a:pt x="1721021" y="4888109"/>
                  <a:pt x="1589412" y="4889252"/>
                  <a:pt x="1458262" y="4898620"/>
                </a:cubicBezTo>
                <a:cubicBezTo>
                  <a:pt x="1441686" y="4899804"/>
                  <a:pt x="1427087" y="4910354"/>
                  <a:pt x="1410965" y="4914385"/>
                </a:cubicBezTo>
                <a:cubicBezTo>
                  <a:pt x="1384969" y="4920884"/>
                  <a:pt x="1358414" y="4924896"/>
                  <a:pt x="1332138" y="4930151"/>
                </a:cubicBezTo>
                <a:cubicBezTo>
                  <a:pt x="1190924" y="4923732"/>
                  <a:pt x="1033840" y="4930428"/>
                  <a:pt x="890703" y="4898620"/>
                </a:cubicBezTo>
                <a:cubicBezTo>
                  <a:pt x="874481" y="4895015"/>
                  <a:pt x="859629" y="4886459"/>
                  <a:pt x="843407" y="4882854"/>
                </a:cubicBezTo>
                <a:cubicBezTo>
                  <a:pt x="733810" y="4858499"/>
                  <a:pt x="775509" y="4878250"/>
                  <a:pt x="685752" y="4851323"/>
                </a:cubicBezTo>
                <a:cubicBezTo>
                  <a:pt x="653917" y="4841772"/>
                  <a:pt x="622690" y="4830302"/>
                  <a:pt x="591159" y="4819792"/>
                </a:cubicBezTo>
                <a:lnTo>
                  <a:pt x="543862" y="4804027"/>
                </a:lnTo>
                <a:cubicBezTo>
                  <a:pt x="528096" y="4793517"/>
                  <a:pt x="513512" y="4780970"/>
                  <a:pt x="496565" y="4772496"/>
                </a:cubicBezTo>
                <a:cubicBezTo>
                  <a:pt x="481701" y="4765064"/>
                  <a:pt x="463796" y="4764801"/>
                  <a:pt x="449269" y="4756730"/>
                </a:cubicBezTo>
                <a:cubicBezTo>
                  <a:pt x="416142" y="4738326"/>
                  <a:pt x="386207" y="4714689"/>
                  <a:pt x="354676" y="4693668"/>
                </a:cubicBezTo>
                <a:cubicBezTo>
                  <a:pt x="338910" y="4683158"/>
                  <a:pt x="324327" y="4670611"/>
                  <a:pt x="307379" y="4662137"/>
                </a:cubicBezTo>
                <a:lnTo>
                  <a:pt x="244317" y="4630606"/>
                </a:lnTo>
                <a:cubicBezTo>
                  <a:pt x="233807" y="4614841"/>
                  <a:pt x="224622" y="4598106"/>
                  <a:pt x="212786" y="4583310"/>
                </a:cubicBezTo>
                <a:cubicBezTo>
                  <a:pt x="203501" y="4571703"/>
                  <a:pt x="188902" y="4564524"/>
                  <a:pt x="181255" y="4551778"/>
                </a:cubicBezTo>
                <a:cubicBezTo>
                  <a:pt x="172705" y="4537528"/>
                  <a:pt x="171325" y="4520042"/>
                  <a:pt x="165490" y="4504482"/>
                </a:cubicBezTo>
                <a:cubicBezTo>
                  <a:pt x="155553" y="4477984"/>
                  <a:pt x="142908" y="4452502"/>
                  <a:pt x="133959" y="4425654"/>
                </a:cubicBezTo>
                <a:cubicBezTo>
                  <a:pt x="127107" y="4405098"/>
                  <a:pt x="126728" y="4382508"/>
                  <a:pt x="118193" y="4362592"/>
                </a:cubicBezTo>
                <a:cubicBezTo>
                  <a:pt x="110729" y="4345176"/>
                  <a:pt x="95136" y="4332243"/>
                  <a:pt x="86662" y="4315296"/>
                </a:cubicBezTo>
                <a:cubicBezTo>
                  <a:pt x="79230" y="4300432"/>
                  <a:pt x="76151" y="4283765"/>
                  <a:pt x="70896" y="4267999"/>
                </a:cubicBezTo>
                <a:cubicBezTo>
                  <a:pt x="0" y="3629920"/>
                  <a:pt x="42177" y="4061521"/>
                  <a:pt x="70896" y="2596854"/>
                </a:cubicBezTo>
                <a:cubicBezTo>
                  <a:pt x="71421" y="2570063"/>
                  <a:pt x="81868" y="2544391"/>
                  <a:pt x="86662" y="2518027"/>
                </a:cubicBezTo>
                <a:cubicBezTo>
                  <a:pt x="108860" y="2395941"/>
                  <a:pt x="90396" y="2459531"/>
                  <a:pt x="118193" y="2376137"/>
                </a:cubicBezTo>
                <a:cubicBezTo>
                  <a:pt x="112938" y="2207972"/>
                  <a:pt x="111271" y="2039656"/>
                  <a:pt x="102428" y="1871641"/>
                </a:cubicBezTo>
                <a:cubicBezTo>
                  <a:pt x="100748" y="1839719"/>
                  <a:pt x="91523" y="1808642"/>
                  <a:pt x="86662" y="1777047"/>
                </a:cubicBezTo>
                <a:cubicBezTo>
                  <a:pt x="81011" y="1740320"/>
                  <a:pt x="76151" y="1703475"/>
                  <a:pt x="70896" y="1666689"/>
                </a:cubicBezTo>
                <a:cubicBezTo>
                  <a:pt x="76151" y="1503779"/>
                  <a:pt x="77620" y="1340702"/>
                  <a:pt x="86662" y="1177958"/>
                </a:cubicBezTo>
                <a:cubicBezTo>
                  <a:pt x="88148" y="1151203"/>
                  <a:pt x="97414" y="1125453"/>
                  <a:pt x="102428" y="1099130"/>
                </a:cubicBezTo>
                <a:cubicBezTo>
                  <a:pt x="118435" y="1015093"/>
                  <a:pt x="133717" y="930919"/>
                  <a:pt x="149724" y="846882"/>
                </a:cubicBezTo>
                <a:cubicBezTo>
                  <a:pt x="154738" y="820559"/>
                  <a:pt x="157016" y="793475"/>
                  <a:pt x="165490" y="768054"/>
                </a:cubicBezTo>
                <a:cubicBezTo>
                  <a:pt x="202460" y="657142"/>
                  <a:pt x="154345" y="794058"/>
                  <a:pt x="212786" y="657696"/>
                </a:cubicBezTo>
                <a:cubicBezTo>
                  <a:pt x="230450" y="616481"/>
                  <a:pt x="230981" y="591791"/>
                  <a:pt x="244317" y="547337"/>
                </a:cubicBezTo>
                <a:cubicBezTo>
                  <a:pt x="253867" y="515502"/>
                  <a:pt x="275848" y="485981"/>
                  <a:pt x="275848" y="452744"/>
                </a:cubicBezTo>
                <a:lnTo>
                  <a:pt x="291614" y="373916"/>
                </a:lnTo>
                <a:close/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649119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AutoShape 39"/>
          <p:cNvSpPr>
            <a:spLocks/>
          </p:cNvSpPr>
          <p:nvPr/>
        </p:nvSpPr>
        <p:spPr bwMode="auto">
          <a:xfrm>
            <a:off x="8902704" y="2458913"/>
            <a:ext cx="1836767" cy="825506"/>
          </a:xfrm>
          <a:prstGeom prst="accentCallout2">
            <a:avLst>
              <a:gd name="adj1" fmla="val 64729"/>
              <a:gd name="adj2" fmla="val -4532"/>
              <a:gd name="adj3" fmla="val 64729"/>
              <a:gd name="adj4" fmla="val -20264"/>
              <a:gd name="adj5" fmla="val 128324"/>
              <a:gd name="adj6" fmla="val -2914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r>
              <a:rPr lang="en-US" altLang="zh-CN" b="1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Step 5</a:t>
            </a:r>
          </a:p>
          <a:p>
            <a:r>
              <a:rPr lang="zh-CN" altLang="en-US" b="1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整理第一版域模型</a:t>
            </a:r>
            <a:endParaRPr lang="en-US" altLang="zh-CN" b="1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7" name="AutoShape 38"/>
          <p:cNvSpPr>
            <a:spLocks/>
          </p:cNvSpPr>
          <p:nvPr/>
        </p:nvSpPr>
        <p:spPr bwMode="auto">
          <a:xfrm>
            <a:off x="8259762" y="4784618"/>
            <a:ext cx="2039997" cy="547687"/>
          </a:xfrm>
          <a:prstGeom prst="accentCallout2">
            <a:avLst>
              <a:gd name="adj1" fmla="val 62852"/>
              <a:gd name="adj2" fmla="val -4532"/>
              <a:gd name="adj3" fmla="val 62852"/>
              <a:gd name="adj4" fmla="val -19087"/>
              <a:gd name="adj5" fmla="val 114572"/>
              <a:gd name="adj6" fmla="val -27075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r>
              <a:rPr lang="en-US" altLang="zh-CN" b="1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Step 4</a:t>
            </a:r>
          </a:p>
          <a:p>
            <a:r>
              <a:rPr lang="zh-CN" altLang="en-US" b="1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画出第一版域模型图</a:t>
            </a:r>
            <a:endParaRPr lang="en-US" altLang="zh-CN" b="1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8" name="AutoShape 37"/>
          <p:cNvSpPr>
            <a:spLocks/>
          </p:cNvSpPr>
          <p:nvPr/>
        </p:nvSpPr>
        <p:spPr bwMode="auto">
          <a:xfrm>
            <a:off x="2063695" y="5924437"/>
            <a:ext cx="2266977" cy="789006"/>
          </a:xfrm>
          <a:prstGeom prst="accentCallout2">
            <a:avLst>
              <a:gd name="adj1" fmla="val 18750"/>
              <a:gd name="adj2" fmla="val 104532"/>
              <a:gd name="adj3" fmla="val 18750"/>
              <a:gd name="adj4" fmla="val 117847"/>
              <a:gd name="adj5" fmla="val -2606"/>
              <a:gd name="adj6" fmla="val 131917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r>
              <a:rPr lang="en-US" altLang="zh-CN" b="1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Step 3</a:t>
            </a:r>
          </a:p>
          <a:p>
            <a:r>
              <a:rPr lang="zh-CN" altLang="en-US" b="1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排除超出系统范围的术语</a:t>
            </a:r>
            <a:endParaRPr lang="en-US" altLang="zh-CN" b="1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9" name="AutoShape 36"/>
          <p:cNvSpPr>
            <a:spLocks/>
          </p:cNvSpPr>
          <p:nvPr/>
        </p:nvSpPr>
        <p:spPr bwMode="auto">
          <a:xfrm>
            <a:off x="1544622" y="4213113"/>
            <a:ext cx="2428860" cy="795344"/>
          </a:xfrm>
          <a:prstGeom prst="accentCallout2">
            <a:avLst>
              <a:gd name="adj1" fmla="val 18750"/>
              <a:gd name="adj2" fmla="val 104532"/>
              <a:gd name="adj3" fmla="val 18750"/>
              <a:gd name="adj4" fmla="val 113125"/>
              <a:gd name="adj5" fmla="val -19009"/>
              <a:gd name="adj6" fmla="val 122097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r>
              <a:rPr lang="en-US" altLang="zh-CN" b="1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Step 2</a:t>
            </a:r>
          </a:p>
          <a:p>
            <a:r>
              <a:rPr lang="zh-CN" altLang="en-US" b="1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排除列表中重复、相似的术语</a:t>
            </a:r>
            <a:endParaRPr lang="en-US" altLang="zh-CN" sz="2800" b="1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0" name="AutoShape 35"/>
          <p:cNvSpPr>
            <a:spLocks/>
          </p:cNvSpPr>
          <p:nvPr/>
        </p:nvSpPr>
        <p:spPr bwMode="auto">
          <a:xfrm>
            <a:off x="1544621" y="1569907"/>
            <a:ext cx="3286116" cy="1143008"/>
          </a:xfrm>
          <a:prstGeom prst="accentCallout2">
            <a:avLst>
              <a:gd name="adj1" fmla="val 48939"/>
              <a:gd name="adj2" fmla="val 104532"/>
              <a:gd name="adj3" fmla="val 48939"/>
              <a:gd name="adj4" fmla="val 121192"/>
              <a:gd name="adj5" fmla="val 79300"/>
              <a:gd name="adj6" fmla="val 135198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r>
              <a:rPr lang="en-US" altLang="zh-CN" b="1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Step 1</a:t>
            </a:r>
          </a:p>
          <a:p>
            <a:r>
              <a:rPr lang="zh-CN" altLang="en-US" b="1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仔细阅读需求文档，提取出名词和名词短语</a:t>
            </a:r>
            <a:endParaRPr lang="en-US" altLang="zh-CN" b="1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1" name="Line 2"/>
          <p:cNvSpPr>
            <a:spLocks noChangeShapeType="1"/>
          </p:cNvSpPr>
          <p:nvPr/>
        </p:nvSpPr>
        <p:spPr bwMode="gray">
          <a:xfrm flipV="1">
            <a:off x="5192696" y="2901837"/>
            <a:ext cx="863600" cy="649288"/>
          </a:xfrm>
          <a:prstGeom prst="line">
            <a:avLst/>
          </a:prstGeom>
          <a:noFill/>
          <a:ln w="76200">
            <a:solidFill>
              <a:srgbClr val="B2B2B2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52" name="Line 3"/>
          <p:cNvSpPr>
            <a:spLocks noChangeShapeType="1"/>
          </p:cNvSpPr>
          <p:nvPr/>
        </p:nvSpPr>
        <p:spPr bwMode="gray">
          <a:xfrm flipH="1" flipV="1">
            <a:off x="6586522" y="2901838"/>
            <a:ext cx="862013" cy="658813"/>
          </a:xfrm>
          <a:prstGeom prst="line">
            <a:avLst/>
          </a:prstGeom>
          <a:noFill/>
          <a:ln w="76200">
            <a:solidFill>
              <a:srgbClr val="B2B2B2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53" name="Line 4"/>
          <p:cNvSpPr>
            <a:spLocks noChangeShapeType="1"/>
          </p:cNvSpPr>
          <p:nvPr/>
        </p:nvSpPr>
        <p:spPr bwMode="gray">
          <a:xfrm flipH="1">
            <a:off x="5765784" y="5414850"/>
            <a:ext cx="1079500" cy="0"/>
          </a:xfrm>
          <a:prstGeom prst="line">
            <a:avLst/>
          </a:prstGeom>
          <a:noFill/>
          <a:ln w="76200">
            <a:solidFill>
              <a:srgbClr val="B2B2B2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54" name="Line 5"/>
          <p:cNvSpPr>
            <a:spLocks noChangeShapeType="1"/>
          </p:cNvSpPr>
          <p:nvPr/>
        </p:nvSpPr>
        <p:spPr bwMode="gray">
          <a:xfrm flipH="1">
            <a:off x="7296134" y="4106751"/>
            <a:ext cx="341312" cy="1000125"/>
          </a:xfrm>
          <a:prstGeom prst="line">
            <a:avLst/>
          </a:prstGeom>
          <a:noFill/>
          <a:ln w="76200">
            <a:solidFill>
              <a:srgbClr val="B2B2B2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55" name="Line 6"/>
          <p:cNvSpPr>
            <a:spLocks noChangeShapeType="1"/>
          </p:cNvSpPr>
          <p:nvPr/>
        </p:nvSpPr>
        <p:spPr bwMode="gray">
          <a:xfrm>
            <a:off x="4987909" y="4106751"/>
            <a:ext cx="342900" cy="1000125"/>
          </a:xfrm>
          <a:prstGeom prst="line">
            <a:avLst/>
          </a:prstGeom>
          <a:noFill/>
          <a:ln w="76200">
            <a:solidFill>
              <a:srgbClr val="B2B2B2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56" name="AutoShape 7"/>
          <p:cNvSpPr>
            <a:spLocks noChangeArrowheads="1"/>
          </p:cNvSpPr>
          <p:nvPr/>
        </p:nvSpPr>
        <p:spPr bwMode="grayWhite">
          <a:xfrm>
            <a:off x="4910121" y="5089412"/>
            <a:ext cx="863600" cy="820738"/>
          </a:xfrm>
          <a:prstGeom prst="pentagon">
            <a:avLst/>
          </a:prstGeom>
          <a:solidFill>
            <a:srgbClr val="CC3300">
              <a:alpha val="50000"/>
            </a:srgbClr>
          </a:solidFill>
          <a:ln w="76200" algn="ctr">
            <a:solidFill>
              <a:srgbClr val="CC33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7" name="AutoShape 8"/>
          <p:cNvSpPr>
            <a:spLocks noChangeArrowheads="1"/>
          </p:cNvSpPr>
          <p:nvPr/>
        </p:nvSpPr>
        <p:spPr bwMode="grayWhite">
          <a:xfrm>
            <a:off x="4279885" y="3230450"/>
            <a:ext cx="922337" cy="874712"/>
          </a:xfrm>
          <a:prstGeom prst="pentagon">
            <a:avLst/>
          </a:prstGeom>
          <a:solidFill>
            <a:schemeClr val="folHlink">
              <a:alpha val="50000"/>
            </a:schemeClr>
          </a:solidFill>
          <a:ln w="76200" algn="ctr">
            <a:solidFill>
              <a:schemeClr val="folHlink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8" name="AutoShape 9"/>
          <p:cNvSpPr>
            <a:spLocks noChangeArrowheads="1"/>
          </p:cNvSpPr>
          <p:nvPr/>
        </p:nvSpPr>
        <p:spPr bwMode="grayWhite">
          <a:xfrm>
            <a:off x="7442184" y="3238388"/>
            <a:ext cx="906462" cy="860425"/>
          </a:xfrm>
          <a:prstGeom prst="pentagon">
            <a:avLst/>
          </a:prstGeom>
          <a:solidFill>
            <a:schemeClr val="accent2">
              <a:alpha val="50000"/>
            </a:schemeClr>
          </a:solidFill>
          <a:ln w="76200" algn="ctr">
            <a:solidFill>
              <a:schemeClr val="accent2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9" name="AutoShape 10"/>
          <p:cNvSpPr>
            <a:spLocks noChangeArrowheads="1"/>
          </p:cNvSpPr>
          <p:nvPr/>
        </p:nvSpPr>
        <p:spPr bwMode="grayWhite">
          <a:xfrm>
            <a:off x="5902310" y="2089038"/>
            <a:ext cx="846137" cy="803275"/>
          </a:xfrm>
          <a:prstGeom prst="pentagon">
            <a:avLst/>
          </a:prstGeom>
          <a:solidFill>
            <a:schemeClr val="accent1">
              <a:alpha val="50000"/>
            </a:schemeClr>
          </a:solidFill>
          <a:ln w="76200" algn="ctr">
            <a:solidFill>
              <a:srgbClr val="FF9933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0" name="AutoShape 11"/>
          <p:cNvSpPr>
            <a:spLocks noChangeArrowheads="1"/>
          </p:cNvSpPr>
          <p:nvPr/>
        </p:nvSpPr>
        <p:spPr bwMode="grayWhite">
          <a:xfrm>
            <a:off x="6853222" y="5084651"/>
            <a:ext cx="862013" cy="820737"/>
          </a:xfrm>
          <a:prstGeom prst="pentagon">
            <a:avLst/>
          </a:prstGeom>
          <a:solidFill>
            <a:srgbClr val="339966">
              <a:alpha val="50000"/>
            </a:srgbClr>
          </a:solidFill>
          <a:ln w="76200" algn="ctr">
            <a:solidFill>
              <a:srgbClr val="008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3" name="Group 12"/>
          <p:cNvGrpSpPr>
            <a:grpSpLocks/>
          </p:cNvGrpSpPr>
          <p:nvPr/>
        </p:nvGrpSpPr>
        <p:grpSpPr bwMode="auto">
          <a:xfrm>
            <a:off x="4494197" y="3454287"/>
            <a:ext cx="481013" cy="484188"/>
            <a:chOff x="523" y="2809"/>
            <a:chExt cx="876" cy="882"/>
          </a:xfrm>
        </p:grpSpPr>
        <p:sp>
          <p:nvSpPr>
            <p:cNvPr id="62" name="Oval 13"/>
            <p:cNvSpPr>
              <a:spLocks noChangeArrowheads="1"/>
            </p:cNvSpPr>
            <p:nvPr/>
          </p:nvSpPr>
          <p:spPr bwMode="gray">
            <a:xfrm>
              <a:off x="523" y="2809"/>
              <a:ext cx="876" cy="876"/>
            </a:xfrm>
            <a:prstGeom prst="ellipse">
              <a:avLst/>
            </a:prstGeom>
            <a:solidFill>
              <a:srgbClr val="292929">
                <a:alpha val="50000"/>
              </a:srgbClr>
            </a:solidFill>
            <a:ln w="19050" algn="ctr">
              <a:solidFill>
                <a:srgbClr val="FFFFFF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3" name="Line 14"/>
            <p:cNvSpPr>
              <a:spLocks noChangeShapeType="1"/>
            </p:cNvSpPr>
            <p:nvPr/>
          </p:nvSpPr>
          <p:spPr bwMode="gray">
            <a:xfrm>
              <a:off x="964" y="2809"/>
              <a:ext cx="0" cy="870"/>
            </a:xfrm>
            <a:prstGeom prst="line">
              <a:avLst/>
            </a:prstGeom>
            <a:noFill/>
            <a:ln w="19050">
              <a:solidFill>
                <a:srgbClr val="FFFFFF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4" name="Line 15"/>
            <p:cNvSpPr>
              <a:spLocks noChangeShapeType="1"/>
            </p:cNvSpPr>
            <p:nvPr/>
          </p:nvSpPr>
          <p:spPr bwMode="gray">
            <a:xfrm>
              <a:off x="523" y="3244"/>
              <a:ext cx="876" cy="0"/>
            </a:xfrm>
            <a:prstGeom prst="line">
              <a:avLst/>
            </a:prstGeom>
            <a:noFill/>
            <a:ln w="19050">
              <a:solidFill>
                <a:srgbClr val="FFFFFF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5" name="Freeform 16"/>
            <p:cNvSpPr>
              <a:spLocks/>
            </p:cNvSpPr>
            <p:nvPr/>
          </p:nvSpPr>
          <p:spPr bwMode="gray">
            <a:xfrm>
              <a:off x="1023" y="2815"/>
              <a:ext cx="182" cy="86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82" y="435"/>
                </a:cxn>
                <a:cxn ang="0">
                  <a:pos x="6" y="864"/>
                </a:cxn>
              </a:cxnLst>
              <a:rect l="0" t="0" r="r" b="b"/>
              <a:pathLst>
                <a:path w="182" h="864">
                  <a:moveTo>
                    <a:pt x="0" y="0"/>
                  </a:moveTo>
                  <a:cubicBezTo>
                    <a:pt x="59" y="89"/>
                    <a:pt x="182" y="177"/>
                    <a:pt x="182" y="435"/>
                  </a:cubicBezTo>
                  <a:cubicBezTo>
                    <a:pt x="182" y="693"/>
                    <a:pt x="70" y="800"/>
                    <a:pt x="6" y="864"/>
                  </a:cubicBezTo>
                </a:path>
              </a:pathLst>
            </a:cu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6" name="Freeform 17"/>
            <p:cNvSpPr>
              <a:spLocks/>
            </p:cNvSpPr>
            <p:nvPr/>
          </p:nvSpPr>
          <p:spPr bwMode="gray">
            <a:xfrm>
              <a:off x="726" y="2821"/>
              <a:ext cx="197" cy="870"/>
            </a:xfrm>
            <a:custGeom>
              <a:avLst/>
              <a:gdLst/>
              <a:ahLst/>
              <a:cxnLst>
                <a:cxn ang="0">
                  <a:pos x="167" y="0"/>
                </a:cxn>
                <a:cxn ang="0">
                  <a:pos x="0" y="436"/>
                </a:cxn>
                <a:cxn ang="0">
                  <a:pos x="197" y="870"/>
                </a:cxn>
              </a:cxnLst>
              <a:rect l="0" t="0" r="r" b="b"/>
              <a:pathLst>
                <a:path w="197" h="870">
                  <a:moveTo>
                    <a:pt x="167" y="0"/>
                  </a:moveTo>
                  <a:cubicBezTo>
                    <a:pt x="117" y="64"/>
                    <a:pt x="0" y="178"/>
                    <a:pt x="0" y="436"/>
                  </a:cubicBezTo>
                  <a:cubicBezTo>
                    <a:pt x="0" y="694"/>
                    <a:pt x="124" y="769"/>
                    <a:pt x="197" y="870"/>
                  </a:cubicBezTo>
                </a:path>
              </a:pathLst>
            </a:cu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7" name="Freeform 18"/>
            <p:cNvSpPr>
              <a:spLocks/>
            </p:cNvSpPr>
            <p:nvPr/>
          </p:nvSpPr>
          <p:spPr bwMode="gray">
            <a:xfrm rot="5400000">
              <a:off x="892" y="3171"/>
              <a:ext cx="114" cy="653"/>
            </a:xfrm>
            <a:custGeom>
              <a:avLst/>
              <a:gdLst/>
              <a:ahLst/>
              <a:cxnLst>
                <a:cxn ang="0">
                  <a:pos x="167" y="0"/>
                </a:cxn>
                <a:cxn ang="0">
                  <a:pos x="0" y="436"/>
                </a:cxn>
                <a:cxn ang="0">
                  <a:pos x="197" y="870"/>
                </a:cxn>
              </a:cxnLst>
              <a:rect l="0" t="0" r="r" b="b"/>
              <a:pathLst>
                <a:path w="197" h="870">
                  <a:moveTo>
                    <a:pt x="167" y="0"/>
                  </a:moveTo>
                  <a:cubicBezTo>
                    <a:pt x="117" y="64"/>
                    <a:pt x="0" y="178"/>
                    <a:pt x="0" y="436"/>
                  </a:cubicBezTo>
                  <a:cubicBezTo>
                    <a:pt x="0" y="694"/>
                    <a:pt x="124" y="769"/>
                    <a:pt x="197" y="870"/>
                  </a:cubicBezTo>
                </a:path>
              </a:pathLst>
            </a:cu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8" name="Freeform 19"/>
            <p:cNvSpPr>
              <a:spLocks/>
            </p:cNvSpPr>
            <p:nvPr/>
          </p:nvSpPr>
          <p:spPr bwMode="gray">
            <a:xfrm rot="16200000" flipV="1">
              <a:off x="900" y="2668"/>
              <a:ext cx="114" cy="653"/>
            </a:xfrm>
            <a:custGeom>
              <a:avLst/>
              <a:gdLst/>
              <a:ahLst/>
              <a:cxnLst>
                <a:cxn ang="0">
                  <a:pos x="167" y="0"/>
                </a:cxn>
                <a:cxn ang="0">
                  <a:pos x="0" y="436"/>
                </a:cxn>
                <a:cxn ang="0">
                  <a:pos x="197" y="870"/>
                </a:cxn>
              </a:cxnLst>
              <a:rect l="0" t="0" r="r" b="b"/>
              <a:pathLst>
                <a:path w="197" h="870">
                  <a:moveTo>
                    <a:pt x="167" y="0"/>
                  </a:moveTo>
                  <a:cubicBezTo>
                    <a:pt x="117" y="64"/>
                    <a:pt x="0" y="178"/>
                    <a:pt x="0" y="436"/>
                  </a:cubicBezTo>
                  <a:cubicBezTo>
                    <a:pt x="0" y="694"/>
                    <a:pt x="124" y="769"/>
                    <a:pt x="197" y="870"/>
                  </a:cubicBezTo>
                </a:path>
              </a:pathLst>
            </a:cu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4" name="Group 20"/>
          <p:cNvGrpSpPr>
            <a:grpSpLocks/>
          </p:cNvGrpSpPr>
          <p:nvPr/>
        </p:nvGrpSpPr>
        <p:grpSpPr bwMode="auto">
          <a:xfrm>
            <a:off x="5114909" y="5341826"/>
            <a:ext cx="419100" cy="358775"/>
            <a:chOff x="2640" y="3304"/>
            <a:chExt cx="294" cy="252"/>
          </a:xfrm>
        </p:grpSpPr>
        <p:sp>
          <p:nvSpPr>
            <p:cNvPr id="70" name="AutoShape 21"/>
            <p:cNvSpPr>
              <a:spLocks noChangeArrowheads="1"/>
            </p:cNvSpPr>
            <p:nvPr/>
          </p:nvSpPr>
          <p:spPr bwMode="gray">
            <a:xfrm>
              <a:off x="2700" y="3304"/>
              <a:ext cx="176" cy="176"/>
            </a:xfrm>
            <a:prstGeom prst="roundRect">
              <a:avLst>
                <a:gd name="adj" fmla="val 6250"/>
              </a:avLst>
            </a:prstGeom>
            <a:solidFill>
              <a:srgbClr val="292929">
                <a:alpha val="50000"/>
              </a:srgbClr>
            </a:solidFill>
            <a:ln w="19050" algn="ctr">
              <a:solidFill>
                <a:srgbClr val="FFFFFF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1" name="AutoShape 22"/>
            <p:cNvSpPr>
              <a:spLocks noChangeArrowheads="1"/>
            </p:cNvSpPr>
            <p:nvPr/>
          </p:nvSpPr>
          <p:spPr bwMode="gray">
            <a:xfrm>
              <a:off x="2640" y="3478"/>
              <a:ext cx="294" cy="78"/>
            </a:xfrm>
            <a:prstGeom prst="roundRect">
              <a:avLst>
                <a:gd name="adj" fmla="val 16667"/>
              </a:avLst>
            </a:prstGeom>
            <a:solidFill>
              <a:srgbClr val="292929">
                <a:alpha val="50000"/>
              </a:srgbClr>
            </a:solidFill>
            <a:ln w="19050" algn="ctr">
              <a:solidFill>
                <a:srgbClr val="FFFFFF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2" name="Line 23"/>
            <p:cNvSpPr>
              <a:spLocks noChangeShapeType="1"/>
            </p:cNvSpPr>
            <p:nvPr/>
          </p:nvSpPr>
          <p:spPr bwMode="gray">
            <a:xfrm flipH="1">
              <a:off x="2847" y="3517"/>
              <a:ext cx="45" cy="0"/>
            </a:xfrm>
            <a:prstGeom prst="line">
              <a:avLst/>
            </a:prstGeom>
            <a:noFill/>
            <a:ln w="19050">
              <a:solidFill>
                <a:srgbClr val="FFFFFF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3" name="Line 24"/>
            <p:cNvSpPr>
              <a:spLocks noChangeShapeType="1"/>
            </p:cNvSpPr>
            <p:nvPr/>
          </p:nvSpPr>
          <p:spPr bwMode="gray">
            <a:xfrm flipH="1">
              <a:off x="2759" y="3359"/>
              <a:ext cx="73" cy="0"/>
            </a:xfrm>
            <a:prstGeom prst="line">
              <a:avLst/>
            </a:prstGeom>
            <a:noFill/>
            <a:ln w="19050">
              <a:solidFill>
                <a:srgbClr val="FFFFFF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4" name="Line 25"/>
            <p:cNvSpPr>
              <a:spLocks noChangeShapeType="1"/>
            </p:cNvSpPr>
            <p:nvPr/>
          </p:nvSpPr>
          <p:spPr bwMode="gray">
            <a:xfrm flipH="1">
              <a:off x="2787" y="3385"/>
              <a:ext cx="45" cy="0"/>
            </a:xfrm>
            <a:prstGeom prst="line">
              <a:avLst/>
            </a:prstGeom>
            <a:noFill/>
            <a:ln w="19050">
              <a:solidFill>
                <a:srgbClr val="FFFFFF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5" name="Line 26"/>
            <p:cNvSpPr>
              <a:spLocks noChangeShapeType="1"/>
            </p:cNvSpPr>
            <p:nvPr/>
          </p:nvSpPr>
          <p:spPr bwMode="gray">
            <a:xfrm flipH="1">
              <a:off x="2800" y="3434"/>
              <a:ext cx="32" cy="0"/>
            </a:xfrm>
            <a:prstGeom prst="line">
              <a:avLst/>
            </a:prstGeom>
            <a:noFill/>
            <a:ln w="19050">
              <a:solidFill>
                <a:srgbClr val="FFFFFF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76" name="AutoShape 27"/>
          <p:cNvSpPr>
            <a:spLocks noChangeArrowheads="1"/>
          </p:cNvSpPr>
          <p:nvPr/>
        </p:nvSpPr>
        <p:spPr bwMode="gray">
          <a:xfrm>
            <a:off x="6151546" y="2363676"/>
            <a:ext cx="368300" cy="365125"/>
          </a:xfrm>
          <a:prstGeom prst="cube">
            <a:avLst>
              <a:gd name="adj" fmla="val 25000"/>
            </a:avLst>
          </a:prstGeom>
          <a:solidFill>
            <a:srgbClr val="292929">
              <a:alpha val="50000"/>
            </a:srgbClr>
          </a:solidFill>
          <a:ln w="19050">
            <a:solidFill>
              <a:srgbClr val="FFFFFF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5" name="Group 28"/>
          <p:cNvGrpSpPr>
            <a:grpSpLocks/>
          </p:cNvGrpSpPr>
          <p:nvPr/>
        </p:nvGrpSpPr>
        <p:grpSpPr bwMode="auto">
          <a:xfrm>
            <a:off x="7667609" y="3462226"/>
            <a:ext cx="469900" cy="446087"/>
            <a:chOff x="3422" y="1347"/>
            <a:chExt cx="330" cy="313"/>
          </a:xfrm>
        </p:grpSpPr>
        <p:sp>
          <p:nvSpPr>
            <p:cNvPr id="78" name="AutoShape 29"/>
            <p:cNvSpPr>
              <a:spLocks noChangeArrowheads="1"/>
            </p:cNvSpPr>
            <p:nvPr/>
          </p:nvSpPr>
          <p:spPr bwMode="gray">
            <a:xfrm>
              <a:off x="3422" y="1411"/>
              <a:ext cx="330" cy="249"/>
            </a:xfrm>
            <a:prstGeom prst="roundRect">
              <a:avLst>
                <a:gd name="adj" fmla="val 16667"/>
              </a:avLst>
            </a:prstGeom>
            <a:solidFill>
              <a:srgbClr val="292929">
                <a:alpha val="50000"/>
              </a:srgbClr>
            </a:solidFill>
            <a:ln w="19050" algn="ctr">
              <a:solidFill>
                <a:srgbClr val="FFFFFF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9" name="AutoShape 30"/>
            <p:cNvSpPr>
              <a:spLocks noChangeArrowheads="1"/>
            </p:cNvSpPr>
            <p:nvPr/>
          </p:nvSpPr>
          <p:spPr bwMode="gray">
            <a:xfrm>
              <a:off x="3522" y="1347"/>
              <a:ext cx="122" cy="113"/>
            </a:xfrm>
            <a:custGeom>
              <a:avLst/>
              <a:gdLst>
                <a:gd name="G0" fmla="+- 5400 0 0"/>
                <a:gd name="G1" fmla="+- 11796480 0 0"/>
                <a:gd name="G2" fmla="+- 0 0 11796480"/>
                <a:gd name="T0" fmla="*/ 0 256 1"/>
                <a:gd name="T1" fmla="*/ 180 256 1"/>
                <a:gd name="G3" fmla="+- 11796480 T0 T1"/>
                <a:gd name="T2" fmla="*/ 0 256 1"/>
                <a:gd name="T3" fmla="*/ 90 256 1"/>
                <a:gd name="G4" fmla="+- 11796480 T2 T3"/>
                <a:gd name="G5" fmla="*/ G4 2 1"/>
                <a:gd name="T4" fmla="*/ 90 256 1"/>
                <a:gd name="T5" fmla="*/ 0 256 1"/>
                <a:gd name="G6" fmla="+- 11796480 T4 T5"/>
                <a:gd name="G7" fmla="*/ G6 2 1"/>
                <a:gd name="G8" fmla="abs 11796480"/>
                <a:gd name="T6" fmla="*/ 0 256 1"/>
                <a:gd name="T7" fmla="*/ 90 256 1"/>
                <a:gd name="G9" fmla="+- G8 T6 T7"/>
                <a:gd name="G10" fmla="?: G9 G7 G5"/>
                <a:gd name="T8" fmla="*/ 0 256 1"/>
                <a:gd name="T9" fmla="*/ 360 256 1"/>
                <a:gd name="G11" fmla="+- G10 T8 T9"/>
                <a:gd name="G12" fmla="?: G10 G11 G10"/>
                <a:gd name="T10" fmla="*/ 0 256 1"/>
                <a:gd name="T11" fmla="*/ 360 256 1"/>
                <a:gd name="G13" fmla="+- G12 T10 T11"/>
                <a:gd name="G14" fmla="?: G12 G13 G12"/>
                <a:gd name="G15" fmla="+- 0 0 G14"/>
                <a:gd name="G16" fmla="+- 10800 0 0"/>
                <a:gd name="G17" fmla="+- 10800 0 5400"/>
                <a:gd name="G18" fmla="*/ 5400 1 2"/>
                <a:gd name="G19" fmla="+- G18 5400 0"/>
                <a:gd name="G20" fmla="cos G19 11796480"/>
                <a:gd name="G21" fmla="sin G19 11796480"/>
                <a:gd name="G22" fmla="+- G20 10800 0"/>
                <a:gd name="G23" fmla="+- G21 10800 0"/>
                <a:gd name="G24" fmla="+- 10800 0 G20"/>
                <a:gd name="G25" fmla="+- 5400 10800 0"/>
                <a:gd name="G26" fmla="?: G9 G17 G25"/>
                <a:gd name="G27" fmla="?: G9 0 21600"/>
                <a:gd name="G28" fmla="cos 10800 11796480"/>
                <a:gd name="G29" fmla="sin 10800 11796480"/>
                <a:gd name="G30" fmla="sin 5400 11796480"/>
                <a:gd name="G31" fmla="+- G28 10800 0"/>
                <a:gd name="G32" fmla="+- G29 10800 0"/>
                <a:gd name="G33" fmla="+- G30 10800 0"/>
                <a:gd name="G34" fmla="?: G4 0 G31"/>
                <a:gd name="G35" fmla="?: 11796480 G34 0"/>
                <a:gd name="G36" fmla="?: G6 G35 G31"/>
                <a:gd name="G37" fmla="+- 21600 0 G36"/>
                <a:gd name="G38" fmla="?: G4 0 G33"/>
                <a:gd name="G39" fmla="?: 11796480 G38 G32"/>
                <a:gd name="G40" fmla="?: G6 G39 0"/>
                <a:gd name="G41" fmla="?: G4 G32 21600"/>
                <a:gd name="G42" fmla="?: G6 G41 G33"/>
                <a:gd name="T12" fmla="*/ 10800 w 21600"/>
                <a:gd name="T13" fmla="*/ 0 h 21600"/>
                <a:gd name="T14" fmla="*/ 2700 w 21600"/>
                <a:gd name="T15" fmla="*/ 10800 h 21600"/>
                <a:gd name="T16" fmla="*/ 10800 w 21600"/>
                <a:gd name="T17" fmla="*/ 5400 h 21600"/>
                <a:gd name="T18" fmla="*/ 18900 w 21600"/>
                <a:gd name="T19" fmla="*/ 10800 h 21600"/>
                <a:gd name="T20" fmla="*/ G36 w 21600"/>
                <a:gd name="T21" fmla="*/ G40 h 21600"/>
                <a:gd name="T22" fmla="*/ G37 w 21600"/>
                <a:gd name="T23" fmla="*/ G42 h 21600"/>
              </a:gdLst>
              <a:ahLst/>
              <a:cxnLst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T20" t="T21" r="T22" b="T23"/>
              <a:pathLst>
                <a:path w="21600" h="21600">
                  <a:moveTo>
                    <a:pt x="5400" y="10800"/>
                  </a:moveTo>
                  <a:cubicBezTo>
                    <a:pt x="5400" y="7817"/>
                    <a:pt x="7817" y="5400"/>
                    <a:pt x="10800" y="5400"/>
                  </a:cubicBezTo>
                  <a:cubicBezTo>
                    <a:pt x="13782" y="5399"/>
                    <a:pt x="16199" y="7817"/>
                    <a:pt x="16200" y="10799"/>
                  </a:cubicBezTo>
                  <a:lnTo>
                    <a:pt x="21600" y="10800"/>
                  </a:lnTo>
                  <a:cubicBezTo>
                    <a:pt x="21600" y="4835"/>
                    <a:pt x="16764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lose/>
                </a:path>
              </a:pathLst>
            </a:custGeom>
            <a:solidFill>
              <a:srgbClr val="292929">
                <a:alpha val="50000"/>
              </a:srgbClr>
            </a:solidFill>
            <a:ln w="12700" algn="ctr">
              <a:solidFill>
                <a:srgbClr val="FFFFFF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6" name="Group 31"/>
          <p:cNvGrpSpPr>
            <a:grpSpLocks/>
          </p:cNvGrpSpPr>
          <p:nvPr/>
        </p:nvGrpSpPr>
        <p:grpSpPr bwMode="auto">
          <a:xfrm>
            <a:off x="7102459" y="5298962"/>
            <a:ext cx="385762" cy="476250"/>
            <a:chOff x="984" y="878"/>
            <a:chExt cx="3312" cy="4086"/>
          </a:xfrm>
        </p:grpSpPr>
        <p:sp>
          <p:nvSpPr>
            <p:cNvPr id="81" name="Freeform 32"/>
            <p:cNvSpPr>
              <a:spLocks/>
            </p:cNvSpPr>
            <p:nvPr/>
          </p:nvSpPr>
          <p:spPr bwMode="gray">
            <a:xfrm>
              <a:off x="984" y="1002"/>
              <a:ext cx="3312" cy="3962"/>
            </a:xfrm>
            <a:custGeom>
              <a:avLst/>
              <a:gdLst/>
              <a:ahLst/>
              <a:cxnLst>
                <a:cxn ang="0">
                  <a:pos x="1376" y="696"/>
                </a:cxn>
                <a:cxn ang="0">
                  <a:pos x="1639" y="920"/>
                </a:cxn>
                <a:cxn ang="0">
                  <a:pos x="1926" y="708"/>
                </a:cxn>
                <a:cxn ang="0">
                  <a:pos x="2940" y="66"/>
                </a:cxn>
                <a:cxn ang="0">
                  <a:pos x="3204" y="78"/>
                </a:cxn>
                <a:cxn ang="0">
                  <a:pos x="3072" y="444"/>
                </a:cxn>
                <a:cxn ang="0">
                  <a:pos x="2139" y="1081"/>
                </a:cxn>
                <a:cxn ang="0">
                  <a:pos x="2476" y="2372"/>
                </a:cxn>
                <a:cxn ang="0">
                  <a:pos x="2251" y="2435"/>
                </a:cxn>
                <a:cxn ang="0">
                  <a:pos x="2614" y="3589"/>
                </a:cxn>
                <a:cxn ang="0">
                  <a:pos x="2539" y="3925"/>
                </a:cxn>
                <a:cxn ang="0">
                  <a:pos x="2226" y="3689"/>
                </a:cxn>
                <a:cxn ang="0">
                  <a:pos x="1789" y="2534"/>
                </a:cxn>
                <a:cxn ang="0">
                  <a:pos x="1414" y="2534"/>
                </a:cxn>
                <a:cxn ang="0">
                  <a:pos x="1051" y="3689"/>
                </a:cxn>
                <a:cxn ang="0">
                  <a:pos x="789" y="3925"/>
                </a:cxn>
                <a:cxn ang="0">
                  <a:pos x="676" y="3577"/>
                </a:cxn>
                <a:cxn ang="0">
                  <a:pos x="1001" y="2459"/>
                </a:cxn>
                <a:cxn ang="0">
                  <a:pos x="751" y="2397"/>
                </a:cxn>
                <a:cxn ang="0">
                  <a:pos x="1126" y="1081"/>
                </a:cxn>
                <a:cxn ang="0">
                  <a:pos x="139" y="497"/>
                </a:cxn>
                <a:cxn ang="0">
                  <a:pos x="60" y="180"/>
                </a:cxn>
                <a:cxn ang="0">
                  <a:pos x="389" y="162"/>
                </a:cxn>
                <a:cxn ang="0">
                  <a:pos x="1376" y="696"/>
                </a:cxn>
              </a:cxnLst>
              <a:rect l="0" t="0" r="r" b="b"/>
              <a:pathLst>
                <a:path w="3312" h="3962">
                  <a:moveTo>
                    <a:pt x="1376" y="696"/>
                  </a:moveTo>
                  <a:cubicBezTo>
                    <a:pt x="1401" y="795"/>
                    <a:pt x="1489" y="920"/>
                    <a:pt x="1639" y="920"/>
                  </a:cubicBezTo>
                  <a:cubicBezTo>
                    <a:pt x="1801" y="920"/>
                    <a:pt x="1876" y="795"/>
                    <a:pt x="1926" y="708"/>
                  </a:cubicBezTo>
                  <a:lnTo>
                    <a:pt x="2940" y="66"/>
                  </a:lnTo>
                  <a:cubicBezTo>
                    <a:pt x="3042" y="0"/>
                    <a:pt x="3142" y="16"/>
                    <a:pt x="3204" y="78"/>
                  </a:cubicBezTo>
                  <a:cubicBezTo>
                    <a:pt x="3267" y="140"/>
                    <a:pt x="3312" y="264"/>
                    <a:pt x="3072" y="444"/>
                  </a:cubicBezTo>
                  <a:lnTo>
                    <a:pt x="2139" y="1081"/>
                  </a:lnTo>
                  <a:lnTo>
                    <a:pt x="2476" y="2372"/>
                  </a:lnTo>
                  <a:lnTo>
                    <a:pt x="2251" y="2435"/>
                  </a:lnTo>
                  <a:lnTo>
                    <a:pt x="2614" y="3589"/>
                  </a:lnTo>
                  <a:cubicBezTo>
                    <a:pt x="2651" y="3751"/>
                    <a:pt x="2639" y="3863"/>
                    <a:pt x="2539" y="3925"/>
                  </a:cubicBezTo>
                  <a:cubicBezTo>
                    <a:pt x="2401" y="3962"/>
                    <a:pt x="2289" y="3863"/>
                    <a:pt x="2226" y="3689"/>
                  </a:cubicBezTo>
                  <a:cubicBezTo>
                    <a:pt x="2101" y="3453"/>
                    <a:pt x="1876" y="2720"/>
                    <a:pt x="1789" y="2534"/>
                  </a:cubicBezTo>
                  <a:lnTo>
                    <a:pt x="1414" y="2534"/>
                  </a:lnTo>
                  <a:cubicBezTo>
                    <a:pt x="1339" y="2770"/>
                    <a:pt x="1151" y="3465"/>
                    <a:pt x="1051" y="3689"/>
                  </a:cubicBezTo>
                  <a:cubicBezTo>
                    <a:pt x="1001" y="3838"/>
                    <a:pt x="914" y="3950"/>
                    <a:pt x="789" y="3925"/>
                  </a:cubicBezTo>
                  <a:cubicBezTo>
                    <a:pt x="714" y="3875"/>
                    <a:pt x="614" y="3838"/>
                    <a:pt x="676" y="3577"/>
                  </a:cubicBezTo>
                  <a:lnTo>
                    <a:pt x="1001" y="2459"/>
                  </a:lnTo>
                  <a:lnTo>
                    <a:pt x="751" y="2397"/>
                  </a:lnTo>
                  <a:lnTo>
                    <a:pt x="1126" y="1081"/>
                  </a:lnTo>
                  <a:lnTo>
                    <a:pt x="139" y="497"/>
                  </a:lnTo>
                  <a:cubicBezTo>
                    <a:pt x="54" y="402"/>
                    <a:pt x="0" y="342"/>
                    <a:pt x="60" y="180"/>
                  </a:cubicBezTo>
                  <a:cubicBezTo>
                    <a:pt x="186" y="102"/>
                    <a:pt x="214" y="112"/>
                    <a:pt x="389" y="162"/>
                  </a:cubicBezTo>
                  <a:lnTo>
                    <a:pt x="1376" y="696"/>
                  </a:lnTo>
                  <a:close/>
                </a:path>
              </a:pathLst>
            </a:custGeom>
            <a:solidFill>
              <a:srgbClr val="292929">
                <a:alpha val="50000"/>
              </a:srgbClr>
            </a:solidFill>
            <a:ln w="19050" cmpd="sng">
              <a:solidFill>
                <a:srgbClr val="FFFFFF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" name="Oval 33"/>
            <p:cNvSpPr>
              <a:spLocks noChangeArrowheads="1"/>
            </p:cNvSpPr>
            <p:nvPr/>
          </p:nvSpPr>
          <p:spPr bwMode="gray">
            <a:xfrm>
              <a:off x="2208" y="878"/>
              <a:ext cx="862" cy="845"/>
            </a:xfrm>
            <a:prstGeom prst="ellipse">
              <a:avLst/>
            </a:prstGeom>
            <a:solidFill>
              <a:srgbClr val="292929">
                <a:alpha val="50000"/>
              </a:srgbClr>
            </a:solidFill>
            <a:ln w="19050">
              <a:solidFill>
                <a:srgbClr val="FFFFFF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83" name="Rectangle 34"/>
          <p:cNvSpPr>
            <a:spLocks noChangeArrowheads="1"/>
          </p:cNvSpPr>
          <p:nvPr/>
        </p:nvSpPr>
        <p:spPr bwMode="auto">
          <a:xfrm>
            <a:off x="5449872" y="3522551"/>
            <a:ext cx="1751013" cy="132343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zh-CN" altLang="en-US" sz="4000" dirty="0">
                <a:latin typeface="黑体" pitchFamily="2" charset="-122"/>
                <a:ea typeface="黑体" pitchFamily="2" charset="-122"/>
              </a:rPr>
              <a:t>域建模的步骤</a:t>
            </a:r>
            <a:endParaRPr lang="en-US" altLang="zh-CN" sz="4000" dirty="0">
              <a:solidFill>
                <a:srgbClr val="000000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84" name="Rectangle 40"/>
          <p:cNvSpPr>
            <a:spLocks noChangeArrowheads="1"/>
          </p:cNvSpPr>
          <p:nvPr/>
        </p:nvSpPr>
        <p:spPr bwMode="black">
          <a:xfrm>
            <a:off x="6810380" y="1500175"/>
            <a:ext cx="3857620" cy="83099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1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确定域模型之间的关系：泛化</a:t>
            </a:r>
            <a:r>
              <a:rPr lang="en-US" altLang="zh-CN" sz="1600" b="1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[Generalization]</a:t>
            </a:r>
            <a:r>
              <a:rPr lang="zh-CN" altLang="en-US" sz="1600" b="1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和关联</a:t>
            </a:r>
            <a:r>
              <a:rPr lang="en-US" altLang="zh-CN" sz="1600" b="1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[Association]</a:t>
            </a:r>
          </a:p>
        </p:txBody>
      </p:sp>
      <p:sp>
        <p:nvSpPr>
          <p:cNvPr id="42" name="文本框 41"/>
          <p:cNvSpPr txBox="1"/>
          <p:nvPr/>
        </p:nvSpPr>
        <p:spPr>
          <a:xfrm>
            <a:off x="274320" y="449590"/>
            <a:ext cx="3877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回顾：域建模的步骤</a:t>
            </a:r>
          </a:p>
        </p:txBody>
      </p:sp>
      <p:cxnSp>
        <p:nvCxnSpPr>
          <p:cNvPr id="43" name="直接连接符 4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矩形 43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矩形 44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矩形 60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矩形 6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矩形 76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0" name="组合 79"/>
          <p:cNvGrpSpPr/>
          <p:nvPr/>
        </p:nvGrpSpPr>
        <p:grpSpPr>
          <a:xfrm>
            <a:off x="4132705" y="632693"/>
            <a:ext cx="491490" cy="318085"/>
            <a:chOff x="3017520" y="601990"/>
            <a:chExt cx="491490" cy="414010"/>
          </a:xfrm>
        </p:grpSpPr>
        <p:sp>
          <p:nvSpPr>
            <p:cNvPr id="85" name="燕尾形 8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6" name="燕尾形 8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7" name="燕尾形 8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48617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2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2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2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2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2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2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76" grpId="0" animBg="1"/>
      <p:bldP spid="83" grpId="0"/>
      <p:bldP spid="84" grpId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/>
          <a:srcRect l="3717" t="8528" r="3369" b="6190"/>
          <a:stretch>
            <a:fillRect/>
          </a:stretch>
        </p:blipFill>
        <p:spPr bwMode="auto">
          <a:xfrm>
            <a:off x="1741557" y="1199752"/>
            <a:ext cx="8447472" cy="50684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文本框 3"/>
          <p:cNvSpPr txBox="1"/>
          <p:nvPr/>
        </p:nvSpPr>
        <p:spPr>
          <a:xfrm>
            <a:off x="274320" y="449590"/>
            <a:ext cx="3877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回顾：第一版域模型</a:t>
            </a: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4141958" y="614978"/>
            <a:ext cx="491490" cy="318085"/>
            <a:chOff x="3017520" y="601990"/>
            <a:chExt cx="491490" cy="414010"/>
          </a:xfrm>
        </p:grpSpPr>
        <p:sp>
          <p:nvSpPr>
            <p:cNvPr id="12" name="燕尾形 1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燕尾形 1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5569463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/>
          <a:srcRect l="4453" t="19871" r="24190" b="10186"/>
          <a:stretch>
            <a:fillRect/>
          </a:stretch>
        </p:blipFill>
        <p:spPr bwMode="auto">
          <a:xfrm>
            <a:off x="5881686" y="1428736"/>
            <a:ext cx="3929090" cy="54338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 l="4453" t="21200" r="33299" b="10400"/>
          <a:stretch>
            <a:fillRect/>
          </a:stretch>
        </p:blipFill>
        <p:spPr bwMode="auto">
          <a:xfrm>
            <a:off x="1961370" y="1428736"/>
            <a:ext cx="3699719" cy="5143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0" name="直接连接符 9"/>
          <p:cNvCxnSpPr/>
          <p:nvPr/>
        </p:nvCxnSpPr>
        <p:spPr>
          <a:xfrm>
            <a:off x="2809852" y="4214818"/>
            <a:ext cx="857256" cy="158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6667504" y="4284668"/>
            <a:ext cx="642942" cy="158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7453322" y="4284986"/>
            <a:ext cx="571504" cy="127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7310446" y="4142110"/>
            <a:ext cx="571504" cy="127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274320" y="449590"/>
            <a:ext cx="63401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第一步：基于用例描述更新域模型</a:t>
            </a:r>
          </a:p>
        </p:txBody>
      </p:sp>
      <p:cxnSp>
        <p:nvCxnSpPr>
          <p:cNvPr id="11" name="直接连接符 10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0" name="组合 19"/>
          <p:cNvGrpSpPr/>
          <p:nvPr/>
        </p:nvGrpSpPr>
        <p:grpSpPr>
          <a:xfrm>
            <a:off x="6523594" y="624754"/>
            <a:ext cx="491490" cy="318085"/>
            <a:chOff x="3017520" y="601990"/>
            <a:chExt cx="491490" cy="414010"/>
          </a:xfrm>
        </p:grpSpPr>
        <p:sp>
          <p:nvSpPr>
            <p:cNvPr id="21" name="燕尾形 20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2" name="燕尾形 21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3" name="燕尾形 22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3422837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内容占位符 3"/>
          <p:cNvGraphicFramePr>
            <a:graphicFrameLocks noGrp="1"/>
          </p:cNvGraphicFramePr>
          <p:nvPr>
            <p:ph idx="1"/>
          </p:nvPr>
        </p:nvGraphicFramePr>
        <p:xfrm>
          <a:off x="1952596" y="1714488"/>
          <a:ext cx="8229600" cy="4489528"/>
        </p:xfrm>
        <a:graphic>
          <a:graphicData uri="http://schemas.openxmlformats.org/drawingml/2006/table">
            <a:tbl>
              <a:tblPr firstRow="1" bandRow="1"/>
              <a:tblGrid>
                <a:gridCol w="24717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003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575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dirty="0">
                          <a:latin typeface="微软雅黑" pitchFamily="34" charset="-122"/>
                          <a:ea typeface="微软雅黑" pitchFamily="34" charset="-122"/>
                        </a:rPr>
                        <a:t>排除前</a:t>
                      </a:r>
                      <a:endParaRPr lang="zh-CN" altLang="en-US" sz="2800" b="1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dirty="0">
                          <a:latin typeface="微软雅黑" pitchFamily="34" charset="-122"/>
                          <a:ea typeface="微软雅黑" pitchFamily="34" charset="-122"/>
                        </a:rPr>
                        <a:t>重复、相似</a:t>
                      </a:r>
                      <a:endParaRPr lang="zh-CN" altLang="en-US" sz="2800" b="1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dirty="0">
                          <a:latin typeface="微软雅黑" pitchFamily="34" charset="-122"/>
                          <a:ea typeface="微软雅黑" pitchFamily="34" charset="-122"/>
                        </a:rPr>
                        <a:t>排除后</a:t>
                      </a:r>
                      <a:endParaRPr lang="zh-CN" altLang="en-US" sz="2800" b="1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2413">
                <a:tc rowSpan="2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储蓄卡号码</a:t>
                      </a:r>
                      <a:endParaRPr lang="en-US" altLang="zh-CN" sz="2000" kern="1200" dirty="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取款条件</a:t>
                      </a:r>
                      <a:endParaRPr lang="en-US" altLang="zh-CN" sz="2000" kern="1200" dirty="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用户账户</a:t>
                      </a:r>
                      <a:endParaRPr lang="en-US" altLang="zh-CN" sz="2000" kern="1200" dirty="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储蓄金额</a:t>
                      </a:r>
                      <a:endParaRPr lang="en-US" altLang="zh-CN" sz="2000" kern="1200" dirty="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存钱槽</a:t>
                      </a:r>
                      <a:endParaRPr lang="en-US" altLang="zh-CN" sz="2000" kern="1200" dirty="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转入账户</a:t>
                      </a:r>
                      <a:endParaRPr lang="en-US" altLang="zh-CN" sz="2000" kern="1200" dirty="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账户姓名</a:t>
                      </a:r>
                      <a:endParaRPr lang="en-US" altLang="zh-CN" sz="2000" kern="1200" dirty="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转账金额</a:t>
                      </a:r>
                      <a:endParaRPr lang="en-US" altLang="zh-CN" sz="2000" kern="1200" dirty="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转出账户</a:t>
                      </a:r>
                      <a:endParaRPr lang="en-US" altLang="zh-CN" sz="2000" kern="1200" dirty="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转账条件</a:t>
                      </a:r>
                      <a:endParaRPr lang="en-US" altLang="zh-CN" sz="2000" kern="1200" dirty="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  <a:p>
                      <a:endParaRPr lang="zh-CN" altLang="en-US" sz="2000" b="1" dirty="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储蓄卡号码</a:t>
                      </a:r>
                      <a:endParaRPr lang="en-US" altLang="zh-CN" sz="2000" kern="1200" dirty="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用户账户</a:t>
                      </a:r>
                      <a:endParaRPr lang="en-US" altLang="zh-CN" sz="2000" kern="1200" dirty="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转入账户</a:t>
                      </a:r>
                      <a:endParaRPr lang="en-US" altLang="zh-CN" sz="2000" kern="1200" dirty="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转入账户</a:t>
                      </a:r>
                      <a:endParaRPr lang="en-US" altLang="zh-CN" sz="2000" kern="1200" dirty="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储蓄卡号码</a:t>
                      </a:r>
                      <a:endParaRPr lang="en-US" altLang="zh-CN" sz="2000" kern="1200" dirty="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60728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2000" kern="1200" dirty="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取款条件</a:t>
                      </a:r>
                      <a:endParaRPr lang="en-US" altLang="zh-CN" sz="2000" kern="1200" dirty="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储蓄金额</a:t>
                      </a:r>
                      <a:endParaRPr lang="en-US" altLang="zh-CN" sz="2000" kern="1200" dirty="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存钱槽</a:t>
                      </a:r>
                      <a:endParaRPr lang="en-US" altLang="zh-CN" sz="2000" kern="1200" dirty="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账户姓名</a:t>
                      </a:r>
                      <a:endParaRPr lang="en-US" altLang="zh-CN" sz="2000" kern="1200" dirty="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转账金额</a:t>
                      </a:r>
                      <a:endParaRPr lang="en-US" altLang="zh-CN" sz="2000" kern="1200" dirty="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转账条件</a:t>
                      </a:r>
                      <a:endParaRPr lang="en-US" altLang="zh-CN" sz="2000" kern="1200" dirty="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274320" y="449590"/>
            <a:ext cx="51090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整理新发现的名词（排重）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5230626" y="617583"/>
            <a:ext cx="491490" cy="318085"/>
            <a:chOff x="3017520" y="601990"/>
            <a:chExt cx="491490" cy="414010"/>
          </a:xfrm>
        </p:grpSpPr>
        <p:sp>
          <p:nvSpPr>
            <p:cNvPr id="13" name="燕尾形 12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燕尾形 14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5465967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内容占位符 3"/>
          <p:cNvGraphicFramePr>
            <a:graphicFrameLocks noGrp="1"/>
          </p:cNvGraphicFramePr>
          <p:nvPr>
            <p:ph idx="1"/>
          </p:nvPr>
        </p:nvGraphicFramePr>
        <p:xfrm>
          <a:off x="1981200" y="1357298"/>
          <a:ext cx="8229600" cy="4023360"/>
        </p:xfrm>
        <a:graphic>
          <a:graphicData uri="http://schemas.openxmlformats.org/drawingml/2006/table">
            <a:tbl>
              <a:tblPr firstRow="1" bandRow="1"/>
              <a:tblGrid>
                <a:gridCol w="22574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290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431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 dirty="0">
                          <a:latin typeface="微软雅黑" pitchFamily="34" charset="-122"/>
                          <a:ea typeface="微软雅黑" pitchFamily="34" charset="-122"/>
                        </a:rPr>
                        <a:t>排除前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 dirty="0">
                          <a:latin typeface="微软雅黑" pitchFamily="34" charset="-122"/>
                          <a:ea typeface="微软雅黑" pitchFamily="34" charset="-122"/>
                        </a:rPr>
                        <a:t>系统外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 dirty="0">
                          <a:latin typeface="微软雅黑" pitchFamily="34" charset="-122"/>
                          <a:ea typeface="微软雅黑" pitchFamily="34" charset="-122"/>
                        </a:rPr>
                        <a:t>排除后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kern="1200" dirty="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储蓄卡号码</a:t>
                      </a:r>
                      <a:endParaRPr lang="en-US" altLang="zh-CN" sz="2400" kern="1200" dirty="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24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latin typeface="微软雅黑" pitchFamily="34" charset="-122"/>
                          <a:ea typeface="微软雅黑" pitchFamily="34" charset="-122"/>
                        </a:rPr>
                        <a:t>储蓄卡号码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kern="1200" dirty="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取款条件</a:t>
                      </a:r>
                      <a:endParaRPr lang="en-US" altLang="zh-CN" sz="2400" kern="1200" dirty="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24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latin typeface="微软雅黑" pitchFamily="34" charset="-122"/>
                          <a:ea typeface="微软雅黑" pitchFamily="34" charset="-122"/>
                        </a:rPr>
                        <a:t>取款条件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kern="1200" dirty="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储蓄金额</a:t>
                      </a:r>
                      <a:endParaRPr lang="en-US" altLang="zh-CN" sz="2400" kern="1200" dirty="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240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latin typeface="微软雅黑" pitchFamily="34" charset="-122"/>
                          <a:ea typeface="微软雅黑" pitchFamily="34" charset="-122"/>
                        </a:rPr>
                        <a:t>储蓄金额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kern="1200" dirty="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存钱槽</a:t>
                      </a:r>
                      <a:endParaRPr lang="en-US" altLang="zh-CN" sz="2400" kern="1200" dirty="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latin typeface="微软雅黑" pitchFamily="34" charset="-122"/>
                          <a:ea typeface="微软雅黑" pitchFamily="34" charset="-122"/>
                        </a:rPr>
                        <a:t>系统外，硬件设备的一部分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24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kern="1200" dirty="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账户姓名</a:t>
                      </a:r>
                      <a:endParaRPr lang="en-US" altLang="zh-CN" sz="2400" kern="1200" dirty="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24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latin typeface="微软雅黑" pitchFamily="34" charset="-122"/>
                          <a:ea typeface="微软雅黑" pitchFamily="34" charset="-122"/>
                        </a:rPr>
                        <a:t>账户姓名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kern="1200" dirty="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转账金额</a:t>
                      </a:r>
                      <a:endParaRPr lang="en-US" altLang="zh-CN" sz="2400" kern="1200" dirty="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24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latin typeface="微软雅黑" pitchFamily="34" charset="-122"/>
                          <a:ea typeface="微软雅黑" pitchFamily="34" charset="-122"/>
                        </a:rPr>
                        <a:t>转账金额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kern="1200" dirty="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转账条件</a:t>
                      </a:r>
                      <a:endParaRPr lang="en-US" altLang="zh-CN" sz="2400" b="1" dirty="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24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latin typeface="微软雅黑" pitchFamily="34" charset="-122"/>
                          <a:ea typeface="微软雅黑" pitchFamily="34" charset="-122"/>
                        </a:rPr>
                        <a:t>转账条件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6" name="矩形 5"/>
          <p:cNvSpPr/>
          <p:nvPr/>
        </p:nvSpPr>
        <p:spPr>
          <a:xfrm>
            <a:off x="6953256" y="3429001"/>
            <a:ext cx="59663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>
                <a:solidFill>
                  <a:srgbClr val="FF0000"/>
                </a:solidFill>
              </a:rPr>
              <a:t>×</a:t>
            </a:r>
            <a:endParaRPr lang="zh-CN" altLang="en-US" sz="3200" b="1" dirty="0">
              <a:solidFill>
                <a:srgbClr val="FF0000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74320" y="449590"/>
            <a:ext cx="63401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整理新发现的名词（排除系统外）</a:t>
            </a:r>
          </a:p>
        </p:txBody>
      </p:sp>
      <p:cxnSp>
        <p:nvCxnSpPr>
          <p:cNvPr id="7" name="直接连接符 6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" name="组合 12"/>
          <p:cNvGrpSpPr/>
          <p:nvPr/>
        </p:nvGrpSpPr>
        <p:grpSpPr>
          <a:xfrm>
            <a:off x="6397347" y="638266"/>
            <a:ext cx="491490" cy="318085"/>
            <a:chOff x="3017520" y="601990"/>
            <a:chExt cx="491490" cy="414010"/>
          </a:xfrm>
        </p:grpSpPr>
        <p:sp>
          <p:nvSpPr>
            <p:cNvPr id="14" name="燕尾形 13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燕尾形 14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6" name="燕尾形 15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0800442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/>
          <a:srcRect l="13476" t="8437" r="29687" b="13750"/>
          <a:stretch>
            <a:fillRect/>
          </a:stretch>
        </p:blipFill>
        <p:spPr bwMode="auto">
          <a:xfrm>
            <a:off x="3452794" y="1173179"/>
            <a:ext cx="6643734" cy="56848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椭圆 4"/>
          <p:cNvSpPr/>
          <p:nvPr/>
        </p:nvSpPr>
        <p:spPr>
          <a:xfrm>
            <a:off x="4810116" y="5000636"/>
            <a:ext cx="1857388" cy="10001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810249" y="400050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替代</a:t>
            </a:r>
          </a:p>
        </p:txBody>
      </p:sp>
      <p:cxnSp>
        <p:nvCxnSpPr>
          <p:cNvPr id="12" name="直接箭头连接符 11"/>
          <p:cNvCxnSpPr>
            <a:stCxn id="5" idx="0"/>
          </p:cNvCxnSpPr>
          <p:nvPr/>
        </p:nvCxnSpPr>
        <p:spPr>
          <a:xfrm rot="5400000" flipH="1" flipV="1">
            <a:off x="4988711" y="4036223"/>
            <a:ext cx="1714512" cy="214314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274320" y="449590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更新域模型</a:t>
            </a:r>
          </a:p>
        </p:txBody>
      </p:sp>
      <p:cxnSp>
        <p:nvCxnSpPr>
          <p:cNvPr id="8" name="直接连接符 7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2539405" y="628041"/>
            <a:ext cx="491490" cy="318085"/>
            <a:chOff x="3017520" y="601990"/>
            <a:chExt cx="491490" cy="414010"/>
          </a:xfrm>
        </p:grpSpPr>
        <p:sp>
          <p:nvSpPr>
            <p:cNvPr id="17" name="燕尾形 16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8" name="燕尾形 17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9" name="燕尾形 18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831967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8033</TotalTime>
  <Words>5454</Words>
  <Application>Microsoft Office PowerPoint</Application>
  <PresentationFormat>宽屏</PresentationFormat>
  <Paragraphs>817</Paragraphs>
  <Slides>128</Slides>
  <Notes>30</Notes>
  <HiddenSlides>0</HiddenSlides>
  <MMClips>0</MMClips>
  <ScaleCrop>false</ScaleCrop>
  <HeadingPairs>
    <vt:vector size="8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128</vt:i4>
      </vt:variant>
    </vt:vector>
  </HeadingPairs>
  <TitlesOfParts>
    <vt:vector size="144" baseType="lpstr">
      <vt:lpstr>黑体</vt:lpstr>
      <vt:lpstr>Wingdings</vt:lpstr>
      <vt:lpstr>华文宋体</vt:lpstr>
      <vt:lpstr>微软雅黑</vt:lpstr>
      <vt:lpstr>华康俪金黑W8(P)</vt:lpstr>
      <vt:lpstr>Calibri</vt:lpstr>
      <vt:lpstr>Verdana</vt:lpstr>
      <vt:lpstr>Calibri Light</vt:lpstr>
      <vt:lpstr>Tahoma</vt:lpstr>
      <vt:lpstr>Arial</vt:lpstr>
      <vt:lpstr>Berlin Sans FB Demi</vt:lpstr>
      <vt:lpstr>宋体</vt:lpstr>
      <vt:lpstr>隶书</vt:lpstr>
      <vt:lpstr>Times New Roman</vt:lpstr>
      <vt:lpstr>Office 主题</vt:lpstr>
      <vt:lpstr>Visio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China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胡占利</dc:creator>
  <cp:lastModifiedBy>msy</cp:lastModifiedBy>
  <cp:revision>406</cp:revision>
  <dcterms:created xsi:type="dcterms:W3CDTF">2013-08-14T15:08:40Z</dcterms:created>
  <dcterms:modified xsi:type="dcterms:W3CDTF">2017-01-16T05:04:34Z</dcterms:modified>
</cp:coreProperties>
</file>